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7"/>
  </p:notesMasterIdLst>
  <p:sldIdLst>
    <p:sldId id="256" r:id="rId2"/>
    <p:sldId id="257" r:id="rId3"/>
    <p:sldId id="271" r:id="rId4"/>
    <p:sldId id="272" r:id="rId5"/>
    <p:sldId id="273" r:id="rId6"/>
    <p:sldId id="274" r:id="rId7"/>
    <p:sldId id="275" r:id="rId8"/>
    <p:sldId id="276" r:id="rId9"/>
    <p:sldId id="259" r:id="rId10"/>
    <p:sldId id="264" r:id="rId11"/>
    <p:sldId id="268" r:id="rId12"/>
    <p:sldId id="269" r:id="rId13"/>
    <p:sldId id="270" r:id="rId14"/>
    <p:sldId id="277" r:id="rId15"/>
    <p:sldId id="267"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
      <p:font typeface="Montserrat ExtraBold" panose="00000900000000000000" pitchFamily="2" charset="0"/>
      <p:bold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877B89-AACB-485B-99A6-D1EA2C7EE61D}" v="177" dt="2022-03-17T19:08:27.112"/>
    <p1510:client id="{F151C106-E802-4970-A176-7F91D91355DD}" v="965" dt="2022-03-17T18:35:30.863"/>
  </p1510:revLst>
</p1510:revInfo>
</file>

<file path=ppt/tableStyles.xml><?xml version="1.0" encoding="utf-8"?>
<a:tblStyleLst xmlns:a="http://schemas.openxmlformats.org/drawingml/2006/main" def="{C72DEAB7-2C3A-4415-85EA-888F09B51B37}">
  <a:tblStyle styleId="{C72DEAB7-2C3A-4415-85EA-888F09B51B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60"/>
  </p:normalViewPr>
  <p:slideViewPr>
    <p:cSldViewPr snapToGrid="0">
      <p:cViewPr varScale="1">
        <p:scale>
          <a:sx n="107" d="100"/>
          <a:sy n="107" d="100"/>
        </p:scale>
        <p:origin x="69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7" r:id="rId5"/>
    <p:sldLayoutId id="2147483658" r:id="rId6"/>
    <p:sldLayoutId id="2147483659" r:id="rId7"/>
    <p:sldLayoutId id="2147483661" r:id="rId8"/>
    <p:sldLayoutId id="2147483663" r:id="rId9"/>
    <p:sldLayoutId id="2147483664" r:id="rId10"/>
    <p:sldLayoutId id="2147483665" r:id="rId11"/>
    <p:sldLayoutId id="2147483667" r:id="rId12"/>
    <p:sldLayoutId id="214748366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in/mohamed-hammad-a720a622?miniProfileUrn=urn%3Ali%3Afs_miniProfile%3AACoAAASj-HYBZv7Z8pvwgclNe8aBXbp0flT9cvg&amp;lipi=urn%3Ali%3Apage%3Ad_flagship3_search_srp_all%3B2n3I5aC7QTCy%2B1d9q2o1lA%3D%3D" TargetMode="External"/><Relationship Id="rId2" Type="http://schemas.openxmlformats.org/officeDocument/2006/relationships/hyperlink" Target="https://www.linkedin.com/in/khaled-reda1?miniProfileUrn=urn%3Ali%3Afs_miniProfile%3AACoAADZYNR4BPc0qmkAV8NCtepJaC7Kn9Q8RhVQ&amp;lipi=urn%3Ali%3Apage%3Ad_flagship3_search_srp_all%3Bl5gA1SulTkqeVRJep6ypWA%3D%3D"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www.linkedin.com/in/aman-kumar-b4881440?miniProfileUrn=urn%3Ali%3Afs_miniProfile%3AACoAAAip0mgBobdBf6accrEVa9UWHEdn4bmifAA&amp;lipi=urn%3Ali%3Apage%3Ad_flagship3_search_srp_all%3B42KM0gdlQo2qx4xVyjpOIw%3D%3D"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notion.so/Data-Science-learning-tracker-0d3c503280d744acb1b862a1ddd8344e" TargetMode="External"/><Relationship Id="rId2" Type="http://schemas.openxmlformats.org/officeDocument/2006/relationships/hyperlink" Target="https://www.freecodecamp.org/news/data-science-learning-roadmap/"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www.linkedin.com/in/nadeenahmed" TargetMode="External"/><Relationship Id="rId2" Type="http://schemas.openxmlformats.org/officeDocument/2006/relationships/hyperlink" Target="https://www.linkedin.com/in/abdelmoez-ashraf-8b4880164"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www.facebook.com/profile.php?id=10000985677368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282486"/>
            <a:ext cx="4792200" cy="1705744"/>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r>
              <a:rPr lang="en-US" dirty="0"/>
              <a:t>DATA SCIENCE</a:t>
            </a:r>
          </a:p>
        </p:txBody>
      </p:sp>
      <p:cxnSp>
        <p:nvCxnSpPr>
          <p:cNvPr id="165" name="Google Shape;165;p38"/>
          <p:cNvCxnSpPr/>
          <p:nvPr/>
        </p:nvCxnSpPr>
        <p:spPr>
          <a:xfrm>
            <a:off x="3190500" y="309606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Icon&#10;&#10;Description automatically generated">
            <a:extLst>
              <a:ext uri="{FF2B5EF4-FFF2-40B4-BE49-F238E27FC236}">
                <a16:creationId xmlns:a16="http://schemas.microsoft.com/office/drawing/2014/main" id="{2EF12EAC-8DB5-4BE9-8C3A-C9211FFF0312}"/>
              </a:ext>
            </a:extLst>
          </p:cNvPr>
          <p:cNvPicPr>
            <a:picLocks noChangeAspect="1"/>
          </p:cNvPicPr>
          <p:nvPr/>
        </p:nvPicPr>
        <p:blipFill>
          <a:blip r:embed="rId3"/>
          <a:stretch>
            <a:fillRect/>
          </a:stretch>
        </p:blipFill>
        <p:spPr>
          <a:xfrm>
            <a:off x="8001983" y="4001483"/>
            <a:ext cx="1142017" cy="11420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60066" y="186233"/>
            <a:ext cx="4629300" cy="941400"/>
          </a:xfrm>
          <a:prstGeom prst="rect">
            <a:avLst/>
          </a:prstGeom>
        </p:spPr>
        <p:txBody>
          <a:bodyPr spcFirstLastPara="1" wrap="square" lIns="91425" tIns="91425" rIns="91425" bIns="91425" anchor="t" anchorCtr="0">
            <a:noAutofit/>
          </a:bodyPr>
          <a:lstStyle/>
          <a:p>
            <a:r>
              <a:rPr lang="en-US" dirty="0"/>
              <a:t>TECHNICAL AND SOFT SKILLS</a:t>
            </a:r>
          </a:p>
        </p:txBody>
      </p:sp>
      <p:cxnSp>
        <p:nvCxnSpPr>
          <p:cNvPr id="234" name="Google Shape;234;p46"/>
          <p:cNvCxnSpPr>
            <a:cxnSpLocks/>
          </p:cNvCxnSpPr>
          <p:nvPr/>
        </p:nvCxnSpPr>
        <p:spPr>
          <a:xfrm>
            <a:off x="1048447" y="993444"/>
            <a:ext cx="221985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3171337" y="1394012"/>
            <a:ext cx="2941504" cy="650758"/>
          </a:xfrm>
          <a:prstGeom prst="rect">
            <a:avLst/>
          </a:prstGeom>
        </p:spPr>
        <p:txBody>
          <a:bodyPr spcFirstLastPara="1" wrap="square" lIns="91425" tIns="91425" rIns="91425" bIns="91425" anchor="b" anchorCtr="0">
            <a:noAutofit/>
          </a:bodyPr>
          <a:lstStyle/>
          <a:p>
            <a:r>
              <a:rPr lang="en-US" sz="2000" dirty="0"/>
              <a:t>ANALYTICAL SKILLS</a:t>
            </a:r>
            <a:endParaRPr sz="2000" dirty="0"/>
          </a:p>
        </p:txBody>
      </p:sp>
      <p:sp>
        <p:nvSpPr>
          <p:cNvPr id="236" name="Google Shape;236;p46"/>
          <p:cNvSpPr txBox="1">
            <a:spLocks noGrp="1"/>
          </p:cNvSpPr>
          <p:nvPr>
            <p:ph type="subTitle" idx="1"/>
          </p:nvPr>
        </p:nvSpPr>
        <p:spPr>
          <a:xfrm>
            <a:off x="3037490" y="2202483"/>
            <a:ext cx="2915216" cy="1780028"/>
          </a:xfrm>
          <a:prstGeom prst="rect">
            <a:avLst/>
          </a:prstGeom>
        </p:spPr>
        <p:txBody>
          <a:bodyPr spcFirstLastPara="1" wrap="square" lIns="91425" tIns="91425" rIns="91425" bIns="91425" anchor="t" anchorCtr="0">
            <a:noAutofit/>
          </a:bodyPr>
          <a:lstStyle/>
          <a:p>
            <a:pPr indent="-304800" algn="l">
              <a:buSzPts val="1200"/>
              <a:buChar char="●"/>
            </a:pPr>
            <a:r>
              <a:rPr lang="en-US" sz="1600" b="1" dirty="0">
                <a:solidFill>
                  <a:schemeClr val="accent4"/>
                </a:solidFill>
                <a:uFill>
                  <a:noFill/>
                </a:uFill>
              </a:rPr>
              <a:t>CRITICAL THINKING</a:t>
            </a:r>
            <a:endParaRPr lang="en-US" sz="1600" b="1">
              <a:solidFill>
                <a:schemeClr val="accent4"/>
              </a:solidFill>
            </a:endParaRPr>
          </a:p>
          <a:p>
            <a:pPr indent="-304800" algn="l">
              <a:buSzPts val="1200"/>
              <a:buChar char="●"/>
            </a:pPr>
            <a:r>
              <a:rPr lang="en-US" sz="1600" b="1" dirty="0">
                <a:solidFill>
                  <a:schemeClr val="accent4"/>
                </a:solidFill>
                <a:uFill>
                  <a:noFill/>
                </a:uFill>
              </a:rPr>
              <a:t>RESEARCH SKILLS</a:t>
            </a:r>
          </a:p>
          <a:p>
            <a:pPr indent="-304800" algn="l">
              <a:buSzPts val="1200"/>
              <a:buChar char="●"/>
            </a:pPr>
            <a:r>
              <a:rPr lang="en-US" sz="1600" b="1" dirty="0">
                <a:solidFill>
                  <a:schemeClr val="accent4"/>
                </a:solidFill>
                <a:uFill>
                  <a:noFill/>
                </a:uFill>
              </a:rPr>
              <a:t>BUSINESS ACUMEN AND PRODUCT UNDERSTANDING</a:t>
            </a:r>
          </a:p>
        </p:txBody>
      </p:sp>
      <p:sp>
        <p:nvSpPr>
          <p:cNvPr id="237" name="Google Shape;237;p46"/>
          <p:cNvSpPr txBox="1">
            <a:spLocks noGrp="1"/>
          </p:cNvSpPr>
          <p:nvPr>
            <p:ph type="title" idx="2"/>
          </p:nvPr>
        </p:nvSpPr>
        <p:spPr>
          <a:xfrm>
            <a:off x="6406247" y="1499106"/>
            <a:ext cx="2067000" cy="548400"/>
          </a:xfrm>
          <a:prstGeom prst="rect">
            <a:avLst/>
          </a:prstGeom>
        </p:spPr>
        <p:txBody>
          <a:bodyPr spcFirstLastPara="1" wrap="square" lIns="91425" tIns="91425" rIns="91425" bIns="91425" anchor="b" anchorCtr="0">
            <a:noAutofit/>
          </a:bodyPr>
          <a:lstStyle/>
          <a:p>
            <a:r>
              <a:rPr lang="en-US" sz="2000" dirty="0"/>
              <a:t>SOFT SKILLS</a:t>
            </a:r>
          </a:p>
        </p:txBody>
      </p:sp>
      <p:sp>
        <p:nvSpPr>
          <p:cNvPr id="238" name="Google Shape;238;p46"/>
          <p:cNvSpPr txBox="1">
            <a:spLocks noGrp="1"/>
          </p:cNvSpPr>
          <p:nvPr>
            <p:ph type="subTitle" idx="3"/>
          </p:nvPr>
        </p:nvSpPr>
        <p:spPr>
          <a:xfrm>
            <a:off x="6019711" y="2202483"/>
            <a:ext cx="3123460" cy="2517334"/>
          </a:xfrm>
          <a:prstGeom prst="rect">
            <a:avLst/>
          </a:prstGeom>
        </p:spPr>
        <p:txBody>
          <a:bodyPr spcFirstLastPara="1" wrap="square" lIns="91425" tIns="91425" rIns="91425" bIns="91425" anchor="t" anchorCtr="0">
            <a:noAutofit/>
          </a:bodyPr>
          <a:lstStyle/>
          <a:p>
            <a:pPr lvl="0" indent="-304800" algn="l">
              <a:buSzPts val="1200"/>
              <a:buChar char="●"/>
            </a:pPr>
            <a:r>
              <a:rPr lang="en-US" sz="1800" b="1" dirty="0">
                <a:solidFill>
                  <a:schemeClr val="accent4"/>
                </a:solidFill>
                <a:uFill>
                  <a:noFill/>
                </a:uFill>
              </a:rPr>
              <a:t>COMMUNICATION</a:t>
            </a:r>
            <a:endParaRPr lang="en-US" dirty="0">
              <a:solidFill>
                <a:schemeClr val="accent4"/>
              </a:solidFill>
            </a:endParaRPr>
          </a:p>
          <a:p>
            <a:pPr lvl="0" indent="-304800" algn="l">
              <a:buSzPts val="1200"/>
              <a:buChar char="●"/>
            </a:pPr>
            <a:r>
              <a:rPr lang="en-US" sz="1800" b="1" dirty="0">
                <a:solidFill>
                  <a:schemeClr val="accent4"/>
                </a:solidFill>
                <a:uFill>
                  <a:noFill/>
                </a:uFill>
              </a:rPr>
              <a:t>CREATIVITY</a:t>
            </a:r>
          </a:p>
          <a:p>
            <a:pPr lvl="0" indent="-304800" algn="l">
              <a:buSzPts val="1200"/>
              <a:buChar char="●"/>
            </a:pPr>
            <a:r>
              <a:rPr lang="en-US" sz="1800" b="1" dirty="0">
                <a:solidFill>
                  <a:schemeClr val="accent4"/>
                </a:solidFill>
                <a:uFill>
                  <a:noFill/>
                </a:uFill>
              </a:rPr>
              <a:t>TEAMWORK</a:t>
            </a:r>
            <a:endParaRPr lang="en-US" sz="1800" b="1" dirty="0">
              <a:solidFill>
                <a:schemeClr val="accent4"/>
              </a:solidFill>
            </a:endParaRPr>
          </a:p>
          <a:p>
            <a:pPr lvl="0" indent="-304800" algn="l">
              <a:buSzPts val="1200"/>
              <a:buChar char="●"/>
            </a:pPr>
            <a:r>
              <a:rPr lang="en-US" sz="1800" b="1" dirty="0">
                <a:solidFill>
                  <a:schemeClr val="accent4"/>
                </a:solidFill>
                <a:uFill>
                  <a:noFill/>
                </a:uFill>
              </a:rPr>
              <a:t>CURIOSITY</a:t>
            </a:r>
            <a:endParaRPr lang="en-US" sz="1800" b="1" dirty="0">
              <a:solidFill>
                <a:schemeClr val="accent4"/>
              </a:solidFill>
            </a:endParaRPr>
          </a:p>
          <a:p>
            <a:pPr lvl="0" indent="-304800" algn="l">
              <a:buSzPts val="1200"/>
              <a:buChar char="●"/>
            </a:pPr>
            <a:r>
              <a:rPr lang="en-US" sz="1800" b="1" dirty="0">
                <a:solidFill>
                  <a:schemeClr val="accent4"/>
                </a:solidFill>
                <a:uFill>
                  <a:noFill/>
                </a:uFill>
              </a:rPr>
              <a:t>STORYTELLING</a:t>
            </a:r>
            <a:endParaRPr lang="en-US" dirty="0">
              <a:solidFill>
                <a:schemeClr val="accent4"/>
              </a:solidFill>
            </a:endParaRPr>
          </a:p>
        </p:txBody>
      </p:sp>
      <p:sp>
        <p:nvSpPr>
          <p:cNvPr id="239" name="Google Shape;239;p46"/>
          <p:cNvSpPr txBox="1">
            <a:spLocks noGrp="1"/>
          </p:cNvSpPr>
          <p:nvPr>
            <p:ph type="title" idx="5"/>
          </p:nvPr>
        </p:nvSpPr>
        <p:spPr>
          <a:xfrm>
            <a:off x="326785" y="1507153"/>
            <a:ext cx="3005751" cy="548400"/>
          </a:xfrm>
          <a:prstGeom prst="rect">
            <a:avLst/>
          </a:prstGeom>
        </p:spPr>
        <p:txBody>
          <a:bodyPr spcFirstLastPara="1" wrap="square" lIns="91425" tIns="91425" rIns="91425" bIns="91425" anchor="b" anchorCtr="0">
            <a:noAutofit/>
          </a:bodyPr>
          <a:lstStyle/>
          <a:p>
            <a:r>
              <a:rPr lang="en-US" sz="2000"/>
              <a:t>TECHNICAL SKILLS</a:t>
            </a:r>
            <a:endParaRPr lang="en-US" sz="2000" dirty="0"/>
          </a:p>
        </p:txBody>
      </p:sp>
      <p:sp>
        <p:nvSpPr>
          <p:cNvPr id="240" name="Google Shape;240;p46"/>
          <p:cNvSpPr txBox="1">
            <a:spLocks noGrp="1"/>
          </p:cNvSpPr>
          <p:nvPr>
            <p:ph type="subTitle" idx="6"/>
          </p:nvPr>
        </p:nvSpPr>
        <p:spPr>
          <a:xfrm>
            <a:off x="271616" y="2207589"/>
            <a:ext cx="2807376" cy="1517473"/>
          </a:xfrm>
          <a:prstGeom prst="rect">
            <a:avLst/>
          </a:prstGeom>
        </p:spPr>
        <p:txBody>
          <a:bodyPr spcFirstLastPara="1" wrap="square" lIns="91425" tIns="91425" rIns="91425" bIns="91425" anchor="t" anchorCtr="0">
            <a:noAutofit/>
          </a:bodyPr>
          <a:lstStyle/>
          <a:p>
            <a:pPr indent="-304800" algn="l">
              <a:buSzPts val="1200"/>
              <a:buChar char="●"/>
            </a:pPr>
            <a:r>
              <a:rPr lang="en-US" sz="1600" b="1" dirty="0">
                <a:solidFill>
                  <a:schemeClr val="accent4"/>
                </a:solidFill>
                <a:uFill>
                  <a:noFill/>
                </a:uFill>
              </a:rPr>
              <a:t>PROBLEM SOLVING</a:t>
            </a:r>
            <a:endParaRPr lang="en-US" sz="1600" b="1" dirty="0">
              <a:solidFill>
                <a:schemeClr val="accent4"/>
              </a:solidFill>
            </a:endParaRPr>
          </a:p>
          <a:p>
            <a:pPr indent="-304800" algn="l">
              <a:buSzPts val="1200"/>
              <a:buChar char="●"/>
            </a:pPr>
            <a:r>
              <a:rPr lang="en-US" sz="1600" b="1" dirty="0">
                <a:solidFill>
                  <a:schemeClr val="accent4"/>
                </a:solidFill>
                <a:uFill>
                  <a:noFill/>
                </a:uFill>
              </a:rPr>
              <a:t>DATA CLEANING</a:t>
            </a:r>
            <a:endParaRPr lang="en-US" sz="1600" b="1" dirty="0">
              <a:solidFill>
                <a:schemeClr val="accent4"/>
              </a:solidFill>
            </a:endParaRPr>
          </a:p>
          <a:p>
            <a:pPr indent="-304800" algn="l">
              <a:buSzPts val="1200"/>
              <a:buChar char="●"/>
            </a:pPr>
            <a:r>
              <a:rPr lang="en-US" sz="1600" b="1" dirty="0">
                <a:solidFill>
                  <a:schemeClr val="accent4"/>
                </a:solidFill>
                <a:uFill>
                  <a:noFill/>
                </a:uFill>
              </a:rPr>
              <a:t>DATA ANALYSIS</a:t>
            </a:r>
          </a:p>
          <a:p>
            <a:pPr indent="-304800" algn="l">
              <a:buSzPts val="1200"/>
              <a:buChar char="●"/>
            </a:pPr>
            <a:r>
              <a:rPr lang="en-US" sz="1600" b="1" dirty="0">
                <a:solidFill>
                  <a:schemeClr val="accent4"/>
                </a:solidFill>
                <a:uFill>
                  <a:noFill/>
                </a:uFill>
              </a:rPr>
              <a:t>MATH AND STATISTICS</a:t>
            </a:r>
          </a:p>
          <a:p>
            <a:pPr indent="-304800" algn="l">
              <a:buSzPts val="1200"/>
              <a:buChar char="●"/>
            </a:pPr>
            <a:r>
              <a:rPr lang="en-US" sz="1600" b="1" dirty="0">
                <a:solidFill>
                  <a:schemeClr val="accent4"/>
                </a:solidFill>
                <a:uFill>
                  <a:noFill/>
                </a:uFill>
              </a:rPr>
              <a:t>MACHINE LEARNING</a:t>
            </a:r>
            <a:endParaRPr lang="en-US" sz="1600" b="1" dirty="0">
              <a:solidFill>
                <a:schemeClr val="accent4"/>
              </a:solidFill>
            </a:endParaRPr>
          </a:p>
        </p:txBody>
      </p:sp>
      <p:cxnSp>
        <p:nvCxnSpPr>
          <p:cNvPr id="241" name="Google Shape;241;p46"/>
          <p:cNvCxnSpPr/>
          <p:nvPr/>
        </p:nvCxnSpPr>
        <p:spPr>
          <a:xfrm>
            <a:off x="4454201" y="2103722"/>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p:nvPr/>
        </p:nvCxnSpPr>
        <p:spPr>
          <a:xfrm>
            <a:off x="7220065" y="2058289"/>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1410008" y="210818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3" name="Picture 12" descr="Icon&#10;&#10;Description automatically generated">
            <a:extLst>
              <a:ext uri="{FF2B5EF4-FFF2-40B4-BE49-F238E27FC236}">
                <a16:creationId xmlns:a16="http://schemas.microsoft.com/office/drawing/2014/main" id="{83C6411A-5FFC-4101-A8CC-6BE0C93EF727}"/>
              </a:ext>
            </a:extLst>
          </p:cNvPr>
          <p:cNvPicPr>
            <a:picLocks noChangeAspect="1"/>
          </p:cNvPicPr>
          <p:nvPr/>
        </p:nvPicPr>
        <p:blipFill>
          <a:blip r:embed="rId3"/>
          <a:stretch>
            <a:fillRect/>
          </a:stretch>
        </p:blipFill>
        <p:spPr>
          <a:xfrm>
            <a:off x="8137934" y="4137434"/>
            <a:ext cx="1006066" cy="10060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FBD5-46A8-41F2-B666-08281DCC2C72}"/>
              </a:ext>
            </a:extLst>
          </p:cNvPr>
          <p:cNvSpPr>
            <a:spLocks noGrp="1"/>
          </p:cNvSpPr>
          <p:nvPr>
            <p:ph type="title"/>
          </p:nvPr>
        </p:nvSpPr>
        <p:spPr>
          <a:xfrm>
            <a:off x="3570846" y="1344616"/>
            <a:ext cx="2530669" cy="548400"/>
          </a:xfrm>
        </p:spPr>
        <p:txBody>
          <a:bodyPr/>
          <a:lstStyle/>
          <a:p>
            <a:r>
              <a:rPr lang="en-US" dirty="0"/>
              <a:t>DATA ANALYST</a:t>
            </a:r>
          </a:p>
        </p:txBody>
      </p:sp>
      <p:sp>
        <p:nvSpPr>
          <p:cNvPr id="3" name="Subtitle 2">
            <a:extLst>
              <a:ext uri="{FF2B5EF4-FFF2-40B4-BE49-F238E27FC236}">
                <a16:creationId xmlns:a16="http://schemas.microsoft.com/office/drawing/2014/main" id="{2E674C23-DFFD-40DE-88D4-1BDC43C7D972}"/>
              </a:ext>
            </a:extLst>
          </p:cNvPr>
          <p:cNvSpPr>
            <a:spLocks noGrp="1"/>
          </p:cNvSpPr>
          <p:nvPr>
            <p:ph type="subTitle" idx="1"/>
          </p:nvPr>
        </p:nvSpPr>
        <p:spPr>
          <a:xfrm>
            <a:off x="3721808" y="1986384"/>
            <a:ext cx="2530669" cy="1235100"/>
          </a:xfrm>
        </p:spPr>
        <p:txBody>
          <a:bodyPr/>
          <a:lstStyle/>
          <a:p>
            <a:pPr algn="l">
              <a:buFont typeface="Arial"/>
              <a:buChar char="•"/>
            </a:pPr>
            <a:r>
              <a:rPr lang="en-US" dirty="0"/>
              <a:t>RESPOSIBLE FOR VISUALIZING AND MANIPULATING THE DATA</a:t>
            </a:r>
          </a:p>
          <a:p>
            <a:pPr algn="l">
              <a:buFont typeface="Arial"/>
              <a:buChar char="•"/>
            </a:pPr>
            <a:endParaRPr lang="en-US" dirty="0"/>
          </a:p>
          <a:p>
            <a:pPr algn="l">
              <a:buFont typeface="Arial"/>
              <a:buChar char="•"/>
            </a:pPr>
            <a:r>
              <a:rPr lang="en-US" dirty="0"/>
              <a:t>PREPARE DATA FOR COMMUNICATION</a:t>
            </a:r>
          </a:p>
          <a:p>
            <a:pPr algn="l">
              <a:buFont typeface="Arial"/>
              <a:buChar char="•"/>
            </a:pPr>
            <a:endParaRPr lang="en-US" dirty="0"/>
          </a:p>
        </p:txBody>
      </p:sp>
      <p:sp>
        <p:nvSpPr>
          <p:cNvPr id="4" name="Title 3">
            <a:extLst>
              <a:ext uri="{FF2B5EF4-FFF2-40B4-BE49-F238E27FC236}">
                <a16:creationId xmlns:a16="http://schemas.microsoft.com/office/drawing/2014/main" id="{F2F9842C-3DAB-41A0-83A5-037905C2F892}"/>
              </a:ext>
            </a:extLst>
          </p:cNvPr>
          <p:cNvSpPr>
            <a:spLocks noGrp="1"/>
          </p:cNvSpPr>
          <p:nvPr>
            <p:ph type="title" idx="2"/>
          </p:nvPr>
        </p:nvSpPr>
        <p:spPr>
          <a:xfrm>
            <a:off x="6610836" y="1441663"/>
            <a:ext cx="2067000" cy="548400"/>
          </a:xfrm>
        </p:spPr>
        <p:txBody>
          <a:bodyPr/>
          <a:lstStyle/>
          <a:p>
            <a:r>
              <a:rPr lang="en-US" dirty="0"/>
              <a:t>DATABASE ADMINSTRATOR</a:t>
            </a:r>
          </a:p>
        </p:txBody>
      </p:sp>
      <p:sp>
        <p:nvSpPr>
          <p:cNvPr id="5" name="Subtitle 4">
            <a:extLst>
              <a:ext uri="{FF2B5EF4-FFF2-40B4-BE49-F238E27FC236}">
                <a16:creationId xmlns:a16="http://schemas.microsoft.com/office/drawing/2014/main" id="{D447BB3E-44B1-483C-8BF3-1E16D1910E11}"/>
              </a:ext>
            </a:extLst>
          </p:cNvPr>
          <p:cNvSpPr>
            <a:spLocks noGrp="1"/>
          </p:cNvSpPr>
          <p:nvPr>
            <p:ph type="subTitle" idx="3"/>
          </p:nvPr>
        </p:nvSpPr>
        <p:spPr>
          <a:xfrm>
            <a:off x="6610836" y="1986384"/>
            <a:ext cx="2067000" cy="1235100"/>
          </a:xfrm>
        </p:spPr>
        <p:txBody>
          <a:bodyPr/>
          <a:lstStyle/>
          <a:p>
            <a:pPr algn="l">
              <a:buFont typeface="Arial"/>
              <a:buChar char="•"/>
            </a:pPr>
            <a:r>
              <a:rPr lang="en-US" dirty="0"/>
              <a:t>RESPONISBLE FOR DESIGNING THE DATABASES</a:t>
            </a:r>
          </a:p>
        </p:txBody>
      </p:sp>
      <p:sp>
        <p:nvSpPr>
          <p:cNvPr id="6" name="Title 5">
            <a:extLst>
              <a:ext uri="{FF2B5EF4-FFF2-40B4-BE49-F238E27FC236}">
                <a16:creationId xmlns:a16="http://schemas.microsoft.com/office/drawing/2014/main" id="{167390E9-A4F2-40E1-A3B9-87F0EA9B2883}"/>
              </a:ext>
            </a:extLst>
          </p:cNvPr>
          <p:cNvSpPr>
            <a:spLocks noGrp="1"/>
          </p:cNvSpPr>
          <p:nvPr>
            <p:ph type="title" idx="4"/>
          </p:nvPr>
        </p:nvSpPr>
        <p:spPr>
          <a:xfrm>
            <a:off x="938500" y="445025"/>
            <a:ext cx="4629300" cy="542429"/>
          </a:xfrm>
        </p:spPr>
        <p:txBody>
          <a:bodyPr/>
          <a:lstStyle/>
          <a:p>
            <a:r>
              <a:rPr lang="en-US" dirty="0"/>
              <a:t>JOB TITLES AND ROLES</a:t>
            </a:r>
          </a:p>
        </p:txBody>
      </p:sp>
      <p:sp>
        <p:nvSpPr>
          <p:cNvPr id="7" name="Title 6">
            <a:extLst>
              <a:ext uri="{FF2B5EF4-FFF2-40B4-BE49-F238E27FC236}">
                <a16:creationId xmlns:a16="http://schemas.microsoft.com/office/drawing/2014/main" id="{7ED4FB10-7C51-4BFB-8736-320BC390C3BC}"/>
              </a:ext>
            </a:extLst>
          </p:cNvPr>
          <p:cNvSpPr>
            <a:spLocks noGrp="1"/>
          </p:cNvSpPr>
          <p:nvPr>
            <p:ph type="title" idx="5"/>
          </p:nvPr>
        </p:nvSpPr>
        <p:spPr>
          <a:xfrm>
            <a:off x="897485" y="1344616"/>
            <a:ext cx="2067000" cy="548400"/>
          </a:xfrm>
        </p:spPr>
        <p:txBody>
          <a:bodyPr/>
          <a:lstStyle/>
          <a:p>
            <a:r>
              <a:rPr lang="en-US" dirty="0"/>
              <a:t>DATA SCIETIST</a:t>
            </a:r>
          </a:p>
        </p:txBody>
      </p:sp>
      <p:sp>
        <p:nvSpPr>
          <p:cNvPr id="8" name="Subtitle 7">
            <a:extLst>
              <a:ext uri="{FF2B5EF4-FFF2-40B4-BE49-F238E27FC236}">
                <a16:creationId xmlns:a16="http://schemas.microsoft.com/office/drawing/2014/main" id="{47AF91C8-E933-4FE9-BB75-122DF842C1A3}"/>
              </a:ext>
            </a:extLst>
          </p:cNvPr>
          <p:cNvSpPr>
            <a:spLocks noGrp="1"/>
          </p:cNvSpPr>
          <p:nvPr>
            <p:ph type="subTitle" idx="6"/>
          </p:nvPr>
        </p:nvSpPr>
        <p:spPr>
          <a:xfrm>
            <a:off x="789655" y="1889337"/>
            <a:ext cx="2746330" cy="1332147"/>
          </a:xfrm>
        </p:spPr>
        <p:txBody>
          <a:bodyPr/>
          <a:lstStyle/>
          <a:p>
            <a:pPr algn="l">
              <a:buFont typeface="Arial"/>
              <a:buChar char="•"/>
            </a:pPr>
            <a:r>
              <a:rPr lang="en-US" dirty="0"/>
              <a:t>MOST GENERAL ROLE</a:t>
            </a:r>
          </a:p>
          <a:p>
            <a:pPr algn="l">
              <a:buFont typeface="Arial"/>
              <a:buChar char="•"/>
            </a:pPr>
            <a:endParaRPr lang="en-US" dirty="0"/>
          </a:p>
          <a:p>
            <a:pPr algn="l">
              <a:buFont typeface="Arial"/>
              <a:buChar char="•"/>
            </a:pPr>
            <a:r>
              <a:rPr lang="en-US" dirty="0"/>
              <a:t>KNOWS A BIT OF EVERYTHING </a:t>
            </a:r>
          </a:p>
          <a:p>
            <a:pPr algn="l">
              <a:buFont typeface="Arial"/>
              <a:buChar char="•"/>
            </a:pPr>
            <a:endParaRPr lang="en-US" dirty="0"/>
          </a:p>
          <a:p>
            <a:pPr algn="l">
              <a:buFont typeface="Arial"/>
              <a:buChar char="•"/>
            </a:pPr>
            <a:r>
              <a:rPr lang="en-US" dirty="0"/>
              <a:t>CAN OFFER BETTER INSIGHTS AND SOLUTIONS</a:t>
            </a:r>
            <a:endParaRPr lang="en-US"/>
          </a:p>
        </p:txBody>
      </p:sp>
      <p:pic>
        <p:nvPicPr>
          <p:cNvPr id="11" name="Picture 10" descr="Icon&#10;&#10;Description automatically generated">
            <a:extLst>
              <a:ext uri="{FF2B5EF4-FFF2-40B4-BE49-F238E27FC236}">
                <a16:creationId xmlns:a16="http://schemas.microsoft.com/office/drawing/2014/main" id="{8999F221-8F3C-4708-94A1-1A9C0F75BBF1}"/>
              </a:ext>
            </a:extLst>
          </p:cNvPr>
          <p:cNvPicPr>
            <a:picLocks noChangeAspect="1"/>
          </p:cNvPicPr>
          <p:nvPr/>
        </p:nvPicPr>
        <p:blipFill>
          <a:blip r:embed="rId2"/>
          <a:stretch>
            <a:fillRect/>
          </a:stretch>
        </p:blipFill>
        <p:spPr>
          <a:xfrm>
            <a:off x="8137934" y="4137434"/>
            <a:ext cx="1006066" cy="1006066"/>
          </a:xfrm>
          <a:prstGeom prst="rect">
            <a:avLst/>
          </a:prstGeom>
        </p:spPr>
      </p:pic>
    </p:spTree>
    <p:extLst>
      <p:ext uri="{BB962C8B-B14F-4D97-AF65-F5344CB8AC3E}">
        <p14:creationId xmlns:p14="http://schemas.microsoft.com/office/powerpoint/2010/main" val="1354414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AED9-9D09-496F-95C3-C26FB59855BB}"/>
              </a:ext>
            </a:extLst>
          </p:cNvPr>
          <p:cNvSpPr>
            <a:spLocks noGrp="1"/>
          </p:cNvSpPr>
          <p:nvPr>
            <p:ph type="title"/>
          </p:nvPr>
        </p:nvSpPr>
        <p:spPr>
          <a:xfrm>
            <a:off x="938500" y="445025"/>
            <a:ext cx="5836997" cy="833570"/>
          </a:xfrm>
        </p:spPr>
        <p:txBody>
          <a:bodyPr/>
          <a:lstStyle/>
          <a:p>
            <a:r>
              <a:rPr lang="en-US" b="1" dirty="0"/>
              <a:t>DATA SCIENCE MARKET IN EGYPT</a:t>
            </a:r>
            <a:endParaRPr lang="en-US" dirty="0"/>
          </a:p>
        </p:txBody>
      </p:sp>
      <p:sp>
        <p:nvSpPr>
          <p:cNvPr id="3" name="Text Placeholder 2">
            <a:extLst>
              <a:ext uri="{FF2B5EF4-FFF2-40B4-BE49-F238E27FC236}">
                <a16:creationId xmlns:a16="http://schemas.microsoft.com/office/drawing/2014/main" id="{A02052CE-8DA7-46B7-8083-ACBF6D24B11C}"/>
              </a:ext>
            </a:extLst>
          </p:cNvPr>
          <p:cNvSpPr>
            <a:spLocks noGrp="1"/>
          </p:cNvSpPr>
          <p:nvPr>
            <p:ph type="body" idx="1"/>
          </p:nvPr>
        </p:nvSpPr>
        <p:spPr>
          <a:xfrm>
            <a:off x="755189" y="915247"/>
            <a:ext cx="7264749" cy="2760900"/>
          </a:xfrm>
        </p:spPr>
        <p:txBody>
          <a:bodyPr/>
          <a:lstStyle/>
          <a:p>
            <a:pPr marL="139700" indent="0">
              <a:buNone/>
            </a:pPr>
            <a:r>
              <a:rPr lang="en-US" dirty="0"/>
              <a:t>SOME LINKEDIN PROFILES THAT YOU SHOULD FOLLOW:</a:t>
            </a:r>
          </a:p>
          <a:p>
            <a:pPr marL="425450" indent="-285750"/>
            <a:r>
              <a:rPr lang="en-US" sz="1100" dirty="0">
                <a:hlinkClick r:id="rId2"/>
              </a:rPr>
              <a:t>https://www.linkedin.com/in/khaled-reda1?miniProfileUrn=urn%3Ali%3Afs_miniProfile%3AACoAADZYNR4BPc0qmkAV8NCtepJaC7Kn9Q8RhVQ&amp;lipi=urn%3Ali%3Apage%3Ad_flagship3_search_srp_all%3Bl5gA1SulTkqeVRJep6ypWA%3D%3D</a:t>
            </a:r>
            <a:endParaRPr lang="en-US" sz="1100"/>
          </a:p>
          <a:p>
            <a:pPr marL="425450" indent="-285750"/>
            <a:endParaRPr lang="en-US" sz="1100" dirty="0"/>
          </a:p>
          <a:p>
            <a:pPr marL="425450" indent="-285750"/>
            <a:r>
              <a:rPr lang="en-US" sz="1100" dirty="0">
                <a:hlinkClick r:id="rId3"/>
              </a:rPr>
              <a:t>https://www.linkedin.com/in/mohamed-hammad-a720a622?miniProfileUrn=urn%3Ali%3Afs_miniProfile%3AACoAAASj-HYBZv7Z8pvwgclNe8aBXbp0flT9cvg&amp;lipi=urn%3Ali%3Apage%3Ad_flagship3_search_srp_all%3B2n3I5aC7QTCy%2B1d9q2o1lA%3D%3D</a:t>
            </a:r>
            <a:endParaRPr lang="en-US" sz="1100"/>
          </a:p>
          <a:p>
            <a:pPr marL="425450" indent="-285750"/>
            <a:endParaRPr lang="en-US" sz="1100" dirty="0"/>
          </a:p>
          <a:p>
            <a:pPr marL="425450" indent="-285750"/>
            <a:r>
              <a:rPr lang="en-US" sz="1100" dirty="0">
                <a:hlinkClick r:id="rId4"/>
              </a:rPr>
              <a:t>https://www.linkedin.com/in/aman-kumar-b4881440?miniProfileUrn=urn%3Ali%3Afs_miniProfile%3AACoAAAip0mgBobdBf6accrEVa9UWHEdn4bmifAA&amp;lipi=urn%3Ali%3Apage%3Ad_flagship3_search_srp_all%3B42KM0gdlQo2qx4xVyjpOIw%3D%3D</a:t>
            </a:r>
            <a:endParaRPr lang="en-US" sz="1100"/>
          </a:p>
          <a:p>
            <a:pPr marL="425450" indent="-285750"/>
            <a:endParaRPr lang="en-US" sz="1100" dirty="0"/>
          </a:p>
          <a:p>
            <a:pPr marL="425450" indent="-285750"/>
            <a:r>
              <a:rPr lang="en-US" sz="1100" dirty="0"/>
              <a:t>https://www.linkedin.com/in/smritimishra?miniProfileUrn=urn%3Ali%3Afs_miniProfile%3AACoAAC2bEY0BjjcOpuKgS47z8S9pZuWb7Z-7_8s&amp;lipi=urn%3Ali%3Apage%3Ad_flagship3_search_srp_all%3BHH%2FCJKJxRmev8n49LrUpaw%3D%3D</a:t>
            </a:r>
          </a:p>
          <a:p>
            <a:pPr marL="139700" indent="0">
              <a:buNone/>
            </a:pPr>
            <a:endParaRPr lang="en-US" sz="1100" dirty="0"/>
          </a:p>
        </p:txBody>
      </p:sp>
      <p:pic>
        <p:nvPicPr>
          <p:cNvPr id="5" name="Picture 4" descr="Icon&#10;&#10;Description automatically generated">
            <a:extLst>
              <a:ext uri="{FF2B5EF4-FFF2-40B4-BE49-F238E27FC236}">
                <a16:creationId xmlns:a16="http://schemas.microsoft.com/office/drawing/2014/main" id="{1AC4DA64-B7AD-4919-9A85-28A8185166EF}"/>
              </a:ext>
            </a:extLst>
          </p:cNvPr>
          <p:cNvPicPr>
            <a:picLocks noChangeAspect="1"/>
          </p:cNvPicPr>
          <p:nvPr/>
        </p:nvPicPr>
        <p:blipFill>
          <a:blip r:embed="rId5"/>
          <a:stretch>
            <a:fillRect/>
          </a:stretch>
        </p:blipFill>
        <p:spPr>
          <a:xfrm>
            <a:off x="8001983" y="4001483"/>
            <a:ext cx="1142017" cy="1142017"/>
          </a:xfrm>
          <a:prstGeom prst="rect">
            <a:avLst/>
          </a:prstGeom>
        </p:spPr>
      </p:pic>
    </p:spTree>
    <p:extLst>
      <p:ext uri="{BB962C8B-B14F-4D97-AF65-F5344CB8AC3E}">
        <p14:creationId xmlns:p14="http://schemas.microsoft.com/office/powerpoint/2010/main" val="1791551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5384F-4B96-45AB-B9D5-E91BFDB1A41B}"/>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D2FB695B-F72D-47F6-A9B6-0B27FDCF50BD}"/>
              </a:ext>
            </a:extLst>
          </p:cNvPr>
          <p:cNvSpPr>
            <a:spLocks noGrp="1"/>
          </p:cNvSpPr>
          <p:nvPr>
            <p:ph type="body" idx="1"/>
          </p:nvPr>
        </p:nvSpPr>
        <p:spPr>
          <a:xfrm>
            <a:off x="776755" y="1023077"/>
            <a:ext cx="4946400" cy="2760900"/>
          </a:xfrm>
        </p:spPr>
        <p:txBody>
          <a:bodyPr/>
          <a:lstStyle/>
          <a:p>
            <a:pPr marL="139700" indent="0">
              <a:buNone/>
            </a:pPr>
            <a:r>
              <a:rPr lang="en-US" dirty="0"/>
              <a:t>FULL </a:t>
            </a:r>
            <a:r>
              <a:rPr lang="en-US"/>
              <a:t>ROADMAP:</a:t>
            </a:r>
          </a:p>
          <a:p>
            <a:pPr marL="139700" indent="0">
              <a:buNone/>
            </a:pPr>
            <a:r>
              <a:rPr lang="en-US" dirty="0"/>
              <a:t> </a:t>
            </a:r>
            <a:r>
              <a:rPr lang="en-US" dirty="0">
                <a:hlinkClick r:id="rId2"/>
              </a:rPr>
              <a:t>https://www.freecodecamp.org/news/data-science-learning-roadmap/</a:t>
            </a:r>
          </a:p>
          <a:p>
            <a:pPr marL="139700" indent="0">
              <a:buNone/>
            </a:pPr>
            <a:endParaRPr lang="en-US" dirty="0"/>
          </a:p>
          <a:p>
            <a:pPr marL="139700" indent="0">
              <a:buNone/>
            </a:pPr>
            <a:r>
              <a:rPr lang="en-US"/>
              <a:t>LEARNING TRACKER:</a:t>
            </a:r>
          </a:p>
          <a:p>
            <a:pPr marL="139700" indent="0">
              <a:buNone/>
            </a:pPr>
            <a:r>
              <a:rPr lang="en-US" dirty="0">
                <a:hlinkClick r:id="rId3"/>
              </a:rPr>
              <a:t>https://www.notion.so/Data-Science-learning-tracker-0d3c503280d744acb1b862a1ddd8344e</a:t>
            </a:r>
          </a:p>
          <a:p>
            <a:pPr marL="139700" indent="0">
              <a:buNone/>
            </a:pPr>
            <a:endParaRPr lang="en-US" dirty="0"/>
          </a:p>
          <a:p>
            <a:pPr marL="139700" indent="0">
              <a:buNone/>
            </a:pPr>
            <a:r>
              <a:rPr lang="en-US"/>
              <a:t>MORE JOB TITLES AND ROLES:</a:t>
            </a:r>
          </a:p>
          <a:p>
            <a:pPr marL="139700" indent="0">
              <a:buNone/>
            </a:pPr>
            <a:r>
              <a:rPr lang="en-US"/>
              <a:t>https://towardsdatascience.com/10-different-data-science-job-titles-and-what-they-mean-d385fc3c58ae</a:t>
            </a:r>
          </a:p>
        </p:txBody>
      </p:sp>
      <p:pic>
        <p:nvPicPr>
          <p:cNvPr id="5" name="Picture 4" descr="Icon&#10;&#10;Description automatically generated">
            <a:extLst>
              <a:ext uri="{FF2B5EF4-FFF2-40B4-BE49-F238E27FC236}">
                <a16:creationId xmlns:a16="http://schemas.microsoft.com/office/drawing/2014/main" id="{A21CAAB8-F9B0-47BA-BF9C-73EB3AB17834}"/>
              </a:ext>
            </a:extLst>
          </p:cNvPr>
          <p:cNvPicPr>
            <a:picLocks noChangeAspect="1"/>
          </p:cNvPicPr>
          <p:nvPr/>
        </p:nvPicPr>
        <p:blipFill>
          <a:blip r:embed="rId4"/>
          <a:stretch>
            <a:fillRect/>
          </a:stretch>
        </p:blipFill>
        <p:spPr>
          <a:xfrm>
            <a:off x="8001983" y="4001483"/>
            <a:ext cx="1142017" cy="1142017"/>
          </a:xfrm>
          <a:prstGeom prst="rect">
            <a:avLst/>
          </a:prstGeom>
        </p:spPr>
      </p:pic>
    </p:spTree>
    <p:extLst>
      <p:ext uri="{BB962C8B-B14F-4D97-AF65-F5344CB8AC3E}">
        <p14:creationId xmlns:p14="http://schemas.microsoft.com/office/powerpoint/2010/main" val="268990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5384F-4B96-45AB-B9D5-E91BFDB1A41B}"/>
              </a:ext>
            </a:extLst>
          </p:cNvPr>
          <p:cNvSpPr>
            <a:spLocks noGrp="1"/>
          </p:cNvSpPr>
          <p:nvPr>
            <p:ph type="title"/>
          </p:nvPr>
        </p:nvSpPr>
        <p:spPr/>
        <p:txBody>
          <a:bodyPr/>
          <a:lstStyle/>
          <a:p>
            <a:r>
              <a:rPr lang="en-US" dirty="0"/>
              <a:t>INSTRUCTORS CONTACT:</a:t>
            </a:r>
          </a:p>
        </p:txBody>
      </p:sp>
      <p:sp>
        <p:nvSpPr>
          <p:cNvPr id="3" name="Text Placeholder 2">
            <a:extLst>
              <a:ext uri="{FF2B5EF4-FFF2-40B4-BE49-F238E27FC236}">
                <a16:creationId xmlns:a16="http://schemas.microsoft.com/office/drawing/2014/main" id="{D2FB695B-F72D-47F6-A9B6-0B27FDCF50BD}"/>
              </a:ext>
            </a:extLst>
          </p:cNvPr>
          <p:cNvSpPr>
            <a:spLocks noGrp="1"/>
          </p:cNvSpPr>
          <p:nvPr>
            <p:ph type="body" idx="1"/>
          </p:nvPr>
        </p:nvSpPr>
        <p:spPr>
          <a:xfrm>
            <a:off x="776754" y="1023077"/>
            <a:ext cx="8302951" cy="1491523"/>
          </a:xfrm>
        </p:spPr>
        <p:txBody>
          <a:bodyPr/>
          <a:lstStyle/>
          <a:p>
            <a:pPr marL="139700" indent="0">
              <a:buNone/>
            </a:pPr>
            <a:r>
              <a:rPr lang="en-US" b="1" dirty="0"/>
              <a:t>Magdy LinkedIn:                 </a:t>
            </a:r>
            <a:r>
              <a:rPr lang="en-US" u="sng" dirty="0"/>
              <a:t>https://www.linkedin.com/in/magdy-nasr-a37655192/</a:t>
            </a:r>
            <a:br>
              <a:rPr lang="en-US" dirty="0"/>
            </a:br>
            <a:r>
              <a:rPr lang="en-US" b="1" dirty="0"/>
              <a:t>Abdel </a:t>
            </a:r>
            <a:r>
              <a:rPr lang="en-US" b="1" dirty="0" err="1"/>
              <a:t>Moez</a:t>
            </a:r>
            <a:r>
              <a:rPr lang="en-US" b="1" dirty="0"/>
              <a:t> LinkedIn:        </a:t>
            </a:r>
            <a:r>
              <a:rPr lang="en-US" dirty="0">
                <a:hlinkClick r:id="rId2"/>
              </a:rPr>
              <a:t>https://www.linkedin.com/in/abdelmoez-ashraf-8b4880164</a:t>
            </a:r>
            <a:endParaRPr lang="en-US" dirty="0"/>
          </a:p>
          <a:p>
            <a:pPr marL="139700" indent="0">
              <a:buNone/>
            </a:pPr>
            <a:r>
              <a:rPr lang="en-US" b="1" dirty="0" err="1"/>
              <a:t>Nadeen</a:t>
            </a:r>
            <a:r>
              <a:rPr lang="en-US" b="1" dirty="0"/>
              <a:t> LinkedIn:               </a:t>
            </a:r>
            <a:r>
              <a:rPr lang="en-US" dirty="0">
                <a:hlinkClick r:id="rId3"/>
              </a:rPr>
              <a:t>https://www.linkedin.com/in/nadeenahmed</a:t>
            </a:r>
            <a:br>
              <a:rPr lang="en-US" dirty="0"/>
            </a:br>
            <a:r>
              <a:rPr lang="en-US" b="1" dirty="0"/>
              <a:t>Nada LinkedIn:                    </a:t>
            </a:r>
            <a:r>
              <a:rPr lang="en-US" u="sng" dirty="0"/>
              <a:t>https://www.linkedin.com/in/nadaosama769/</a:t>
            </a:r>
            <a:br>
              <a:rPr lang="en-US" dirty="0"/>
            </a:br>
            <a:r>
              <a:rPr lang="en-US" b="1" dirty="0"/>
              <a:t>Mohamed LinkedIn:           </a:t>
            </a:r>
            <a:r>
              <a:rPr lang="en-US" u="sng" dirty="0"/>
              <a:t>https://www.facebook.com/profile.php?id=100007349059005 </a:t>
            </a:r>
          </a:p>
          <a:p>
            <a:pPr marL="139700" indent="0">
              <a:buNone/>
            </a:pPr>
            <a:r>
              <a:rPr lang="en-US" b="1" dirty="0"/>
              <a:t>Omar Facebook Account: </a:t>
            </a:r>
            <a:r>
              <a:rPr lang="en-US" dirty="0">
                <a:hlinkClick r:id="rId4"/>
              </a:rPr>
              <a:t>https://www.facebook.com/profile.php?id=100009856773680</a:t>
            </a:r>
            <a:endParaRPr lang="en-US" dirty="0"/>
          </a:p>
          <a:p>
            <a:pPr marL="139700" indent="0">
              <a:buNone/>
            </a:pPr>
            <a:br>
              <a:rPr lang="en-US" dirty="0"/>
            </a:br>
            <a:endParaRPr lang="en-US" dirty="0"/>
          </a:p>
        </p:txBody>
      </p:sp>
      <p:pic>
        <p:nvPicPr>
          <p:cNvPr id="5" name="Picture 4" descr="Icon&#10;&#10;Description automatically generated">
            <a:extLst>
              <a:ext uri="{FF2B5EF4-FFF2-40B4-BE49-F238E27FC236}">
                <a16:creationId xmlns:a16="http://schemas.microsoft.com/office/drawing/2014/main" id="{A21CAAB8-F9B0-47BA-BF9C-73EB3AB17834}"/>
              </a:ext>
            </a:extLst>
          </p:cNvPr>
          <p:cNvPicPr>
            <a:picLocks noChangeAspect="1"/>
          </p:cNvPicPr>
          <p:nvPr/>
        </p:nvPicPr>
        <p:blipFill>
          <a:blip r:embed="rId5"/>
          <a:stretch>
            <a:fillRect/>
          </a:stretch>
        </p:blipFill>
        <p:spPr>
          <a:xfrm>
            <a:off x="8001983" y="4001483"/>
            <a:ext cx="1142017" cy="1142017"/>
          </a:xfrm>
          <a:prstGeom prst="rect">
            <a:avLst/>
          </a:prstGeom>
        </p:spPr>
      </p:pic>
      <p:sp>
        <p:nvSpPr>
          <p:cNvPr id="8" name="TextBox 7">
            <a:extLst>
              <a:ext uri="{FF2B5EF4-FFF2-40B4-BE49-F238E27FC236}">
                <a16:creationId xmlns:a16="http://schemas.microsoft.com/office/drawing/2014/main" id="{4BCB5913-0C74-445B-BFC4-1EA3E64B552D}"/>
              </a:ext>
            </a:extLst>
          </p:cNvPr>
          <p:cNvSpPr txBox="1"/>
          <p:nvPr/>
        </p:nvSpPr>
        <p:spPr>
          <a:xfrm>
            <a:off x="938500" y="2571750"/>
            <a:ext cx="4572000" cy="677108"/>
          </a:xfrm>
          <a:prstGeom prst="rect">
            <a:avLst/>
          </a:prstGeom>
          <a:noFill/>
        </p:spPr>
        <p:txBody>
          <a:bodyPr wrap="square">
            <a:spAutoFit/>
          </a:bodyPr>
          <a:lstStyle/>
          <a:p>
            <a:r>
              <a:rPr kumimoji="0" lang="en-US" sz="2400" b="0" i="0" u="none" strike="noStrike" kern="0" cap="none" spc="0" normalizeH="0" baseline="0" noProof="0" dirty="0">
                <a:ln>
                  <a:noFill/>
                </a:ln>
                <a:solidFill>
                  <a:srgbClr val="FFAB40"/>
                </a:solidFill>
                <a:effectLst/>
                <a:uLnTx/>
                <a:uFillTx/>
                <a:latin typeface="Montserrat ExtraBold"/>
                <a:sym typeface="Montserrat ExtraBold"/>
              </a:rPr>
              <a:t>Sincerely: </a:t>
            </a:r>
          </a:p>
          <a:p>
            <a:endParaRPr lang="en-US" dirty="0"/>
          </a:p>
        </p:txBody>
      </p:sp>
      <p:sp>
        <p:nvSpPr>
          <p:cNvPr id="10" name="TextBox 9">
            <a:extLst>
              <a:ext uri="{FF2B5EF4-FFF2-40B4-BE49-F238E27FC236}">
                <a16:creationId xmlns:a16="http://schemas.microsoft.com/office/drawing/2014/main" id="{79A6834D-E915-4062-908C-DF78D869ED10}"/>
              </a:ext>
            </a:extLst>
          </p:cNvPr>
          <p:cNvSpPr txBox="1"/>
          <p:nvPr/>
        </p:nvSpPr>
        <p:spPr>
          <a:xfrm>
            <a:off x="776755" y="2985496"/>
            <a:ext cx="5731201" cy="1815882"/>
          </a:xfrm>
          <a:prstGeom prst="rect">
            <a:avLst/>
          </a:prstGeom>
          <a:noFill/>
        </p:spPr>
        <p:txBody>
          <a:bodyPr wrap="square">
            <a:spAutoFit/>
          </a:bodyPr>
          <a:lstStyle/>
          <a:p>
            <a:pPr marL="139700" marR="0" lvl="0" indent="0" algn="l"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US" sz="1600" b="1" i="0" u="none" strike="noStrike" kern="0" cap="none" spc="0" normalizeH="0" baseline="0" noProof="0" dirty="0">
                <a:ln>
                  <a:noFill/>
                </a:ln>
                <a:solidFill>
                  <a:srgbClr val="FFFFFF"/>
                </a:solidFill>
                <a:effectLst/>
                <a:uLnTx/>
                <a:uFillTx/>
                <a:latin typeface="Montserrat"/>
                <a:sym typeface="Montserrat"/>
              </a:rPr>
              <a:t>It was a brilliant experience for each of the six instructors with such an amazing ambitious data scientists. Trust me, we really learnt from you as much as you learnt from us. Keep going guys and never stop learning. The more you dig deep in this field, the more you feel it’s a game and you will LOVE to play it.</a:t>
            </a:r>
          </a:p>
        </p:txBody>
      </p:sp>
    </p:spTree>
    <p:extLst>
      <p:ext uri="{BB962C8B-B14F-4D97-AF65-F5344CB8AC3E}">
        <p14:creationId xmlns:p14="http://schemas.microsoft.com/office/powerpoint/2010/main" val="2802546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87787" y="2564606"/>
            <a:ext cx="65970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THANKS!</a:t>
            </a:r>
            <a:endParaRPr sz="3600" dirty="0"/>
          </a:p>
        </p:txBody>
      </p:sp>
      <p:cxnSp>
        <p:nvCxnSpPr>
          <p:cNvPr id="275" name="Google Shape;275;p49"/>
          <p:cNvCxnSpPr>
            <a:cxnSpLocks/>
          </p:cNvCxnSpPr>
          <p:nvPr/>
        </p:nvCxnSpPr>
        <p:spPr>
          <a:xfrm>
            <a:off x="4050506" y="3364706"/>
            <a:ext cx="105727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descr="Icon&#10;&#10;Description automatically generated">
            <a:extLst>
              <a:ext uri="{FF2B5EF4-FFF2-40B4-BE49-F238E27FC236}">
                <a16:creationId xmlns:a16="http://schemas.microsoft.com/office/drawing/2014/main" id="{11867447-D2EA-49E5-885B-D8B7A1CD20CB}"/>
              </a:ext>
            </a:extLst>
          </p:cNvPr>
          <p:cNvPicPr>
            <a:picLocks noChangeAspect="1"/>
          </p:cNvPicPr>
          <p:nvPr/>
        </p:nvPicPr>
        <p:blipFill>
          <a:blip r:embed="rId4"/>
          <a:stretch>
            <a:fillRect/>
          </a:stretch>
        </p:blipFill>
        <p:spPr>
          <a:xfrm>
            <a:off x="8001983" y="4001483"/>
            <a:ext cx="1142017" cy="1142017"/>
          </a:xfrm>
          <a:prstGeom prst="rect">
            <a:avLst/>
          </a:prstGeom>
        </p:spPr>
      </p:pic>
      <p:sp>
        <p:nvSpPr>
          <p:cNvPr id="5" name="TextBox 4">
            <a:extLst>
              <a:ext uri="{FF2B5EF4-FFF2-40B4-BE49-F238E27FC236}">
                <a16:creationId xmlns:a16="http://schemas.microsoft.com/office/drawing/2014/main" id="{ACF42C28-B36F-41EA-B5A2-48EC724771A0}"/>
              </a:ext>
            </a:extLst>
          </p:cNvPr>
          <p:cNvSpPr txBox="1"/>
          <p:nvPr/>
        </p:nvSpPr>
        <p:spPr>
          <a:xfrm>
            <a:off x="1426512" y="1420676"/>
            <a:ext cx="6319550" cy="1046440"/>
          </a:xfrm>
          <a:prstGeom prst="rect">
            <a:avLst/>
          </a:prstGeom>
          <a:noFill/>
        </p:spPr>
        <p:txBody>
          <a:bodyPr wrap="square">
            <a:spAutoFit/>
          </a:bodyPr>
          <a:lstStyle/>
          <a:p>
            <a:pPr algn="ctr"/>
            <a:r>
              <a:rPr kumimoji="0" lang="en-US" sz="2400" b="0" i="0" u="none" strike="noStrike" kern="0" cap="none" spc="0" normalizeH="0" baseline="0" noProof="0" dirty="0">
                <a:ln>
                  <a:noFill/>
                </a:ln>
                <a:solidFill>
                  <a:srgbClr val="FFAB40"/>
                </a:solidFill>
                <a:effectLst/>
                <a:uLnTx/>
                <a:uFillTx/>
                <a:latin typeface="Montserrat ExtraBold"/>
                <a:sym typeface="Montserrat ExtraBold"/>
              </a:rPr>
              <a:t>SEE YOU ALL IN THE CELEBRATION EVENT!</a:t>
            </a:r>
          </a:p>
          <a:p>
            <a:pPr algn="ct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TABLE OF CONTENTS:</a:t>
            </a:r>
            <a:endParaRPr dirty="0"/>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0" indent="0">
              <a:buClr>
                <a:srgbClr val="FFFFFF"/>
              </a:buClr>
              <a:buNone/>
            </a:pPr>
            <a:r>
              <a:rPr lang="en-US" sz="2000" b="1" dirty="0"/>
              <a:t>-VERY QUICK RECAP</a:t>
            </a:r>
          </a:p>
          <a:p>
            <a:pPr marL="0" indent="0">
              <a:buNone/>
            </a:pPr>
            <a:r>
              <a:rPr lang="en-US" sz="2000" b="1" dirty="0"/>
              <a:t>-PIPELINES</a:t>
            </a:r>
          </a:p>
          <a:p>
            <a:pPr marL="0" indent="0">
              <a:buNone/>
            </a:pPr>
            <a:r>
              <a:rPr lang="en-US" sz="2000" b="1" dirty="0"/>
              <a:t>-BREAK</a:t>
            </a:r>
          </a:p>
          <a:p>
            <a:pPr marL="0" indent="0">
              <a:buNone/>
            </a:pPr>
            <a:r>
              <a:rPr lang="en-US" sz="2000" b="1" dirty="0"/>
              <a:t>-HOW TO BECOME A SUCCESSFUL DATA SCIENTIST:</a:t>
            </a:r>
          </a:p>
          <a:p>
            <a:pPr>
              <a:buClr>
                <a:schemeClr val="accent1"/>
              </a:buClr>
            </a:pPr>
            <a:r>
              <a:rPr lang="en-US" sz="2000" b="1" dirty="0"/>
              <a:t>NEEDED TECHNICAL AND SOFT SKILLS AND HOW TO ACQUIRE THEM</a:t>
            </a:r>
          </a:p>
          <a:p>
            <a:pPr>
              <a:buClr>
                <a:schemeClr val="accent1"/>
              </a:buClr>
            </a:pPr>
            <a:r>
              <a:rPr lang="en-US" sz="2000" b="1" dirty="0"/>
              <a:t>SOME ONLINE COURSES THAT WILL HELP YOU</a:t>
            </a:r>
          </a:p>
          <a:p>
            <a:pPr>
              <a:buClr>
                <a:schemeClr val="accent1"/>
              </a:buClr>
            </a:pPr>
            <a:r>
              <a:rPr lang="en-US" sz="2000" b="1" dirty="0"/>
              <a:t>INTERNSHIPS</a:t>
            </a:r>
          </a:p>
          <a:p>
            <a:pPr marL="155575" indent="0">
              <a:buNone/>
            </a:pPr>
            <a:r>
              <a:rPr lang="en-US" sz="2000" b="1" dirty="0"/>
              <a:t>- JOB TITLES AND ROLES</a:t>
            </a:r>
          </a:p>
          <a:p>
            <a:pPr marL="155575" indent="0">
              <a:buNone/>
            </a:pPr>
            <a:r>
              <a:rPr lang="en-US" sz="2000" b="1" dirty="0"/>
              <a:t>- DATA SCIENCE MARKET IN EGYPT</a:t>
            </a:r>
          </a:p>
          <a:p>
            <a:pPr>
              <a:buClr>
                <a:srgbClr val="FFAB40"/>
              </a:buClr>
            </a:pPr>
            <a:endParaRPr lang="en-US" sz="2000" b="1" dirty="0"/>
          </a:p>
          <a:p>
            <a:pPr marL="0" indent="0">
              <a:spcAft>
                <a:spcPts val="1600"/>
              </a:spcAft>
              <a:buNone/>
            </a:pPr>
            <a:endParaRPr lang="en-US" dirty="0"/>
          </a:p>
          <a:p>
            <a:pPr marL="0" indent="0">
              <a:spcAft>
                <a:spcPts val="1600"/>
              </a:spcAft>
              <a:buNone/>
            </a:pPr>
            <a:endParaRPr lang="en-US" dirty="0"/>
          </a:p>
        </p:txBody>
      </p:sp>
      <p:cxnSp>
        <p:nvCxnSpPr>
          <p:cNvPr id="172" name="Google Shape;172;p39"/>
          <p:cNvCxnSpPr>
            <a:cxnSpLocks/>
          </p:cNvCxnSpPr>
          <p:nvPr/>
        </p:nvCxnSpPr>
        <p:spPr>
          <a:xfrm>
            <a:off x="1026200" y="957230"/>
            <a:ext cx="343715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descr="Icon&#10;&#10;Description automatically generated">
            <a:extLst>
              <a:ext uri="{FF2B5EF4-FFF2-40B4-BE49-F238E27FC236}">
                <a16:creationId xmlns:a16="http://schemas.microsoft.com/office/drawing/2014/main" id="{57B2EFD9-AE7F-4956-A980-FED5FBE00C68}"/>
              </a:ext>
            </a:extLst>
          </p:cNvPr>
          <p:cNvPicPr>
            <a:picLocks noChangeAspect="1"/>
          </p:cNvPicPr>
          <p:nvPr/>
        </p:nvPicPr>
        <p:blipFill>
          <a:blip r:embed="rId3"/>
          <a:stretch>
            <a:fillRect/>
          </a:stretch>
        </p:blipFill>
        <p:spPr>
          <a:xfrm>
            <a:off x="8001983" y="4001483"/>
            <a:ext cx="1142017" cy="11420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CD23F-2EAD-448F-8365-54FE51DB935E}"/>
              </a:ext>
            </a:extLst>
          </p:cNvPr>
          <p:cNvSpPr>
            <a:spLocks noGrp="1"/>
          </p:cNvSpPr>
          <p:nvPr>
            <p:ph type="title"/>
          </p:nvPr>
        </p:nvSpPr>
        <p:spPr>
          <a:xfrm>
            <a:off x="-463292" y="617553"/>
            <a:ext cx="5735700" cy="941400"/>
          </a:xfrm>
        </p:spPr>
        <p:txBody>
          <a:bodyPr/>
          <a:lstStyle/>
          <a:p>
            <a:pPr algn="ctr"/>
            <a:r>
              <a:rPr lang="en-US" b="1" dirty="0">
                <a:solidFill>
                  <a:schemeClr val="accent4"/>
                </a:solidFill>
                <a:cs typeface="Segoe UI"/>
              </a:rPr>
              <a:t>VERY QUICK RECAP:</a:t>
            </a:r>
            <a:endParaRPr lang="en-US">
              <a:solidFill>
                <a:schemeClr val="accent4"/>
              </a:solidFill>
            </a:endParaRPr>
          </a:p>
          <a:p>
            <a:endParaRPr lang="en-US" dirty="0"/>
          </a:p>
        </p:txBody>
      </p:sp>
      <p:sp>
        <p:nvSpPr>
          <p:cNvPr id="3" name="Text Placeholder 2">
            <a:extLst>
              <a:ext uri="{FF2B5EF4-FFF2-40B4-BE49-F238E27FC236}">
                <a16:creationId xmlns:a16="http://schemas.microsoft.com/office/drawing/2014/main" id="{3EF774D1-9634-47D3-AEC0-E19929D3A24E}"/>
              </a:ext>
            </a:extLst>
          </p:cNvPr>
          <p:cNvSpPr>
            <a:spLocks noGrp="1"/>
          </p:cNvSpPr>
          <p:nvPr>
            <p:ph type="body" idx="1"/>
          </p:nvPr>
        </p:nvSpPr>
        <p:spPr/>
        <p:txBody>
          <a:bodyPr/>
          <a:lstStyle/>
          <a:p>
            <a:pPr marL="155575" indent="0">
              <a:buNone/>
            </a:pPr>
            <a:r>
              <a:rPr lang="en-US" sz="2000" dirty="0">
                <a:solidFill>
                  <a:srgbClr val="FFFFFF"/>
                </a:solidFill>
                <a:latin typeface="Montserrat ExtraBold"/>
                <a:cs typeface="Times New Roman"/>
              </a:rPr>
              <a:t>DATA FEATURING:</a:t>
            </a:r>
            <a:endParaRPr lang="en-US" sz="2000" dirty="0">
              <a:solidFill>
                <a:srgbClr val="FFFFFF"/>
              </a:solidFill>
              <a:latin typeface="Montserrat ExtraBold"/>
            </a:endParaRPr>
          </a:p>
          <a:p>
            <a:pPr marL="742950" indent="-742950">
              <a:buAutoNum type="arabicPeriod"/>
            </a:pPr>
            <a:r>
              <a:rPr lang="en-US" sz="2000" dirty="0">
                <a:solidFill>
                  <a:srgbClr val="FFFFFF"/>
                </a:solidFill>
                <a:latin typeface="Montserrat ExtraBold"/>
                <a:cs typeface="Times New Roman"/>
              </a:rPr>
              <a:t>STANDARDIZATION</a:t>
            </a:r>
            <a:br>
              <a:rPr lang="ar-EG" sz="2000" dirty="0">
                <a:solidFill>
                  <a:srgbClr val="FFFFFF"/>
                </a:solidFill>
                <a:latin typeface="Montserrat ExtraBold"/>
                <a:cs typeface="Times New Roman"/>
              </a:rPr>
            </a:br>
            <a:br>
              <a:rPr lang="ar-EG" sz="2000" dirty="0">
                <a:solidFill>
                  <a:srgbClr val="FFFFFF"/>
                </a:solidFill>
                <a:latin typeface="Montserrat ExtraBold"/>
                <a:cs typeface="Times New Roman"/>
              </a:rPr>
            </a:br>
            <a:endParaRPr lang="en-US" sz="2000" dirty="0">
              <a:solidFill>
                <a:srgbClr val="FFFFFF"/>
              </a:solidFill>
              <a:latin typeface="Montserrat ExtraBold"/>
              <a:cs typeface="Times New Roman"/>
            </a:endParaRPr>
          </a:p>
          <a:p>
            <a:pPr marL="742950" indent="-742950">
              <a:buAutoNum type="arabicPeriod"/>
            </a:pPr>
            <a:r>
              <a:rPr lang="en-US" sz="2000" dirty="0">
                <a:solidFill>
                  <a:srgbClr val="FFFFFF"/>
                </a:solidFill>
                <a:latin typeface="Montserrat ExtraBold"/>
                <a:cs typeface="Times New Roman"/>
              </a:rPr>
              <a:t>NORMALIZATION</a:t>
            </a:r>
            <a:br>
              <a:rPr lang="ar-EG" sz="2000" dirty="0">
                <a:solidFill>
                  <a:srgbClr val="FFFFFF"/>
                </a:solidFill>
                <a:latin typeface="Montserrat ExtraBold"/>
                <a:cs typeface="Times New Roman"/>
              </a:rPr>
            </a:br>
            <a:br>
              <a:rPr lang="ar-EG" sz="2000" dirty="0">
                <a:solidFill>
                  <a:srgbClr val="FFFFFF"/>
                </a:solidFill>
                <a:latin typeface="Montserrat ExtraBold"/>
                <a:cs typeface="Times New Roman"/>
              </a:rPr>
            </a:br>
            <a:endParaRPr lang="en-US" sz="2000" dirty="0">
              <a:solidFill>
                <a:srgbClr val="FFFFFF"/>
              </a:solidFill>
              <a:latin typeface="Montserrat ExtraBold"/>
            </a:endParaRPr>
          </a:p>
          <a:p>
            <a:pPr marL="742950" indent="-742950">
              <a:buAutoNum type="arabicPeriod"/>
            </a:pPr>
            <a:r>
              <a:rPr lang="en-US" sz="2000" dirty="0">
                <a:solidFill>
                  <a:srgbClr val="FFFFFF"/>
                </a:solidFill>
                <a:latin typeface="Montserrat ExtraBold"/>
                <a:cs typeface="Times New Roman"/>
              </a:rPr>
              <a:t>PCA           </a:t>
            </a:r>
            <a:r>
              <a:rPr lang="en-US" dirty="0">
                <a:latin typeface="Times New Roman"/>
                <a:cs typeface="Times New Roman"/>
              </a:rPr>
              <a:t>  </a:t>
            </a:r>
            <a:endParaRPr lang="en-US" dirty="0"/>
          </a:p>
        </p:txBody>
      </p:sp>
      <p:pic>
        <p:nvPicPr>
          <p:cNvPr id="4" name="Picture 4">
            <a:extLst>
              <a:ext uri="{FF2B5EF4-FFF2-40B4-BE49-F238E27FC236}">
                <a16:creationId xmlns:a16="http://schemas.microsoft.com/office/drawing/2014/main" id="{C6B17DC0-B8FC-481D-B75C-C9BAF941584A}"/>
              </a:ext>
            </a:extLst>
          </p:cNvPr>
          <p:cNvPicPr>
            <a:picLocks noChangeAspect="1"/>
          </p:cNvPicPr>
          <p:nvPr/>
        </p:nvPicPr>
        <p:blipFill>
          <a:blip r:embed="rId2"/>
          <a:stretch>
            <a:fillRect/>
          </a:stretch>
        </p:blipFill>
        <p:spPr>
          <a:xfrm>
            <a:off x="5038411" y="1372287"/>
            <a:ext cx="2963572" cy="10799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5" descr="Diagram&#10;&#10;Description automatically generated">
            <a:extLst>
              <a:ext uri="{FF2B5EF4-FFF2-40B4-BE49-F238E27FC236}">
                <a16:creationId xmlns:a16="http://schemas.microsoft.com/office/drawing/2014/main" id="{2D9B7936-BA03-4950-9F0F-9371D544796C}"/>
              </a:ext>
            </a:extLst>
          </p:cNvPr>
          <p:cNvPicPr>
            <a:picLocks noChangeAspect="1"/>
          </p:cNvPicPr>
          <p:nvPr/>
        </p:nvPicPr>
        <p:blipFill>
          <a:blip r:embed="rId3"/>
          <a:stretch>
            <a:fillRect/>
          </a:stretch>
        </p:blipFill>
        <p:spPr>
          <a:xfrm>
            <a:off x="5038411" y="2457734"/>
            <a:ext cx="2953963" cy="9397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descr="Icon&#10;&#10;Description automatically generated">
            <a:extLst>
              <a:ext uri="{FF2B5EF4-FFF2-40B4-BE49-F238E27FC236}">
                <a16:creationId xmlns:a16="http://schemas.microsoft.com/office/drawing/2014/main" id="{CED29DA8-B533-471C-91BE-4B0F53152484}"/>
              </a:ext>
            </a:extLst>
          </p:cNvPr>
          <p:cNvPicPr>
            <a:picLocks noChangeAspect="1"/>
          </p:cNvPicPr>
          <p:nvPr/>
        </p:nvPicPr>
        <p:blipFill>
          <a:blip r:embed="rId4"/>
          <a:stretch>
            <a:fillRect/>
          </a:stretch>
        </p:blipFill>
        <p:spPr>
          <a:xfrm>
            <a:off x="8001983" y="4001483"/>
            <a:ext cx="1142017" cy="1142017"/>
          </a:xfrm>
          <a:prstGeom prst="rect">
            <a:avLst/>
          </a:prstGeom>
        </p:spPr>
      </p:pic>
      <p:sp>
        <p:nvSpPr>
          <p:cNvPr id="7" name="Rectangle: Rounded Corners 6">
            <a:extLst>
              <a:ext uri="{FF2B5EF4-FFF2-40B4-BE49-F238E27FC236}">
                <a16:creationId xmlns:a16="http://schemas.microsoft.com/office/drawing/2014/main" id="{F25FC9A3-3FCC-410E-8E7E-BA09CF5D048B}"/>
              </a:ext>
            </a:extLst>
          </p:cNvPr>
          <p:cNvSpPr/>
          <p:nvPr/>
        </p:nvSpPr>
        <p:spPr>
          <a:xfrm>
            <a:off x="5068389" y="3440275"/>
            <a:ext cx="2933594"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rgbClr val="00B0F0"/>
                </a:solidFill>
                <a:latin typeface="Calibri"/>
              </a:rPr>
              <a:t>https://www.youtube.com/watch?v=FgakZw6K1QQ</a:t>
            </a:r>
            <a:endParaRPr lang="en-US" dirty="0"/>
          </a:p>
          <a:p>
            <a:pPr algn="ctr"/>
            <a:endParaRPr lang="en-US" dirty="0"/>
          </a:p>
        </p:txBody>
      </p:sp>
    </p:spTree>
    <p:extLst>
      <p:ext uri="{BB962C8B-B14F-4D97-AF65-F5344CB8AC3E}">
        <p14:creationId xmlns:p14="http://schemas.microsoft.com/office/powerpoint/2010/main" val="2221448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DD065-51CA-4556-82FB-7EDB150CBA76}"/>
              </a:ext>
            </a:extLst>
          </p:cNvPr>
          <p:cNvSpPr>
            <a:spLocks noGrp="1"/>
          </p:cNvSpPr>
          <p:nvPr>
            <p:ph type="title"/>
          </p:nvPr>
        </p:nvSpPr>
        <p:spPr>
          <a:xfrm>
            <a:off x="927717" y="326412"/>
            <a:ext cx="5735700" cy="941400"/>
          </a:xfrm>
        </p:spPr>
        <p:txBody>
          <a:bodyPr/>
          <a:lstStyle/>
          <a:p>
            <a:r>
              <a:rPr lang="en-US" b="1" dirty="0">
                <a:solidFill>
                  <a:schemeClr val="accent4"/>
                </a:solidFill>
              </a:rPr>
              <a:t>VERY QUICK RECAP:</a:t>
            </a:r>
            <a:endParaRPr lang="en-US" dirty="0">
              <a:solidFill>
                <a:schemeClr val="accent4"/>
              </a:solidFill>
            </a:endParaRPr>
          </a:p>
          <a:p>
            <a:endParaRPr lang="en-US" dirty="0"/>
          </a:p>
        </p:txBody>
      </p:sp>
      <p:sp>
        <p:nvSpPr>
          <p:cNvPr id="3" name="Text Placeholder 2">
            <a:extLst>
              <a:ext uri="{FF2B5EF4-FFF2-40B4-BE49-F238E27FC236}">
                <a16:creationId xmlns:a16="http://schemas.microsoft.com/office/drawing/2014/main" id="{24C9E9FF-8E92-45CB-81F2-9ACC324F189E}"/>
              </a:ext>
            </a:extLst>
          </p:cNvPr>
          <p:cNvSpPr>
            <a:spLocks noGrp="1"/>
          </p:cNvSpPr>
          <p:nvPr>
            <p:ph type="body" idx="1"/>
          </p:nvPr>
        </p:nvSpPr>
        <p:spPr>
          <a:xfrm>
            <a:off x="765972" y="803921"/>
            <a:ext cx="7172100" cy="3039900"/>
          </a:xfrm>
        </p:spPr>
        <p:txBody>
          <a:bodyPr/>
          <a:lstStyle/>
          <a:p>
            <a:pPr marL="155575" indent="0">
              <a:buNone/>
            </a:pPr>
            <a:r>
              <a:rPr lang="en-US" sz="2000" dirty="0">
                <a:latin typeface="Montserrat ExtraBold"/>
              </a:rPr>
              <a:t>DATA FEATURING:</a:t>
            </a:r>
            <a:br>
              <a:rPr lang="ar-EG" sz="2000" dirty="0">
                <a:latin typeface="Montserrat ExtraBold"/>
              </a:rPr>
            </a:br>
            <a:endParaRPr lang="en-US" dirty="0"/>
          </a:p>
          <a:p>
            <a:pPr marL="742950" indent="-742950">
              <a:buAutoNum type="arabicPeriod"/>
            </a:pPr>
            <a:r>
              <a:rPr lang="en-US" sz="2000" dirty="0">
                <a:latin typeface="Montserrat ExtraBold"/>
              </a:rPr>
              <a:t>STANDARDIZATION</a:t>
            </a:r>
            <a:br>
              <a:rPr lang="ar-EG" sz="2000" dirty="0">
                <a:latin typeface="Montserrat ExtraBold"/>
              </a:rPr>
            </a:br>
            <a:br>
              <a:rPr lang="ar-EG" sz="2000" dirty="0">
                <a:latin typeface="Montserrat ExtraBold"/>
              </a:rPr>
            </a:br>
            <a:endParaRPr lang="en-US" sz="2000" dirty="0">
              <a:latin typeface="Montserrat ExtraBold"/>
            </a:endParaRPr>
          </a:p>
          <a:p>
            <a:pPr marL="742950" indent="-742950">
              <a:buAutoNum type="arabicPeriod"/>
            </a:pPr>
            <a:r>
              <a:rPr lang="en-US" sz="2000" dirty="0">
                <a:latin typeface="Montserrat ExtraBold"/>
              </a:rPr>
              <a:t>NORMALIZATION</a:t>
            </a:r>
            <a:br>
              <a:rPr lang="ar-EG" sz="2000" dirty="0">
                <a:latin typeface="Montserrat ExtraBold"/>
              </a:rPr>
            </a:br>
            <a:br>
              <a:rPr lang="ar-EG" sz="2000" dirty="0">
                <a:latin typeface="Montserrat ExtraBold"/>
              </a:rPr>
            </a:br>
            <a:endParaRPr lang="en-US" sz="2000" dirty="0">
              <a:latin typeface="Montserrat ExtraBold"/>
            </a:endParaRPr>
          </a:p>
          <a:p>
            <a:pPr marL="742950" indent="-742950">
              <a:buAutoNum type="arabicPeriod"/>
            </a:pPr>
            <a:r>
              <a:rPr lang="en-US" sz="2000" dirty="0">
                <a:latin typeface="Montserrat ExtraBold"/>
              </a:rPr>
              <a:t>PCA        </a:t>
            </a:r>
          </a:p>
        </p:txBody>
      </p:sp>
      <p:pic>
        <p:nvPicPr>
          <p:cNvPr id="5" name="Picture 5" descr="Graphical user interface, text, application, chat or text message, website&#10;&#10;Description automatically generated">
            <a:extLst>
              <a:ext uri="{FF2B5EF4-FFF2-40B4-BE49-F238E27FC236}">
                <a16:creationId xmlns:a16="http://schemas.microsoft.com/office/drawing/2014/main" id="{C31B00AA-6DCC-491F-8AC0-2FB0F46EE72A}"/>
              </a:ext>
            </a:extLst>
          </p:cNvPr>
          <p:cNvPicPr>
            <a:picLocks noChangeAspect="1"/>
          </p:cNvPicPr>
          <p:nvPr/>
        </p:nvPicPr>
        <p:blipFill>
          <a:blip r:embed="rId2"/>
          <a:stretch>
            <a:fillRect/>
          </a:stretch>
        </p:blipFill>
        <p:spPr>
          <a:xfrm>
            <a:off x="4449142" y="1103893"/>
            <a:ext cx="4301952" cy="925612"/>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E5794C53-F568-4B68-A978-A9C9D4C329EE}"/>
              </a:ext>
            </a:extLst>
          </p:cNvPr>
          <p:cNvPicPr>
            <a:picLocks noChangeAspect="1"/>
          </p:cNvPicPr>
          <p:nvPr/>
        </p:nvPicPr>
        <p:blipFill>
          <a:blip r:embed="rId3"/>
          <a:stretch>
            <a:fillRect/>
          </a:stretch>
        </p:blipFill>
        <p:spPr>
          <a:xfrm>
            <a:off x="4449142" y="2920076"/>
            <a:ext cx="4301952" cy="1551912"/>
          </a:xfrm>
          <a:prstGeom prst="rect">
            <a:avLst/>
          </a:prstGeom>
        </p:spPr>
      </p:pic>
      <p:pic>
        <p:nvPicPr>
          <p:cNvPr id="7" name="Picture 7" descr="Graphical user interface, text, application, chat or text message&#10;&#10;Description automatically generated">
            <a:extLst>
              <a:ext uri="{FF2B5EF4-FFF2-40B4-BE49-F238E27FC236}">
                <a16:creationId xmlns:a16="http://schemas.microsoft.com/office/drawing/2014/main" id="{7C347F75-8A99-48DB-862D-5AA35C18040E}"/>
              </a:ext>
            </a:extLst>
          </p:cNvPr>
          <p:cNvPicPr>
            <a:picLocks noChangeAspect="1"/>
          </p:cNvPicPr>
          <p:nvPr/>
        </p:nvPicPr>
        <p:blipFill>
          <a:blip r:embed="rId4"/>
          <a:stretch>
            <a:fillRect/>
          </a:stretch>
        </p:blipFill>
        <p:spPr>
          <a:xfrm>
            <a:off x="4449142" y="2051251"/>
            <a:ext cx="4301952" cy="820537"/>
          </a:xfrm>
          <a:prstGeom prst="rect">
            <a:avLst/>
          </a:prstGeom>
        </p:spPr>
      </p:pic>
      <p:pic>
        <p:nvPicPr>
          <p:cNvPr id="9" name="Picture 8" descr="Icon&#10;&#10;Description automatically generated">
            <a:extLst>
              <a:ext uri="{FF2B5EF4-FFF2-40B4-BE49-F238E27FC236}">
                <a16:creationId xmlns:a16="http://schemas.microsoft.com/office/drawing/2014/main" id="{92972A9A-4C95-47D9-8958-992ED9E48C31}"/>
              </a:ext>
            </a:extLst>
          </p:cNvPr>
          <p:cNvPicPr>
            <a:picLocks noChangeAspect="1"/>
          </p:cNvPicPr>
          <p:nvPr/>
        </p:nvPicPr>
        <p:blipFill>
          <a:blip r:embed="rId5"/>
          <a:stretch>
            <a:fillRect/>
          </a:stretch>
        </p:blipFill>
        <p:spPr>
          <a:xfrm>
            <a:off x="8001983" y="4001483"/>
            <a:ext cx="1142017" cy="1142017"/>
          </a:xfrm>
          <a:prstGeom prst="rect">
            <a:avLst/>
          </a:prstGeom>
        </p:spPr>
      </p:pic>
    </p:spTree>
    <p:extLst>
      <p:ext uri="{BB962C8B-B14F-4D97-AF65-F5344CB8AC3E}">
        <p14:creationId xmlns:p14="http://schemas.microsoft.com/office/powerpoint/2010/main" val="2838414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333B7-DC1A-4957-B09F-40C9444BE2E0}"/>
              </a:ext>
            </a:extLst>
          </p:cNvPr>
          <p:cNvSpPr>
            <a:spLocks noGrp="1"/>
          </p:cNvSpPr>
          <p:nvPr>
            <p:ph type="title"/>
          </p:nvPr>
        </p:nvSpPr>
        <p:spPr>
          <a:xfrm>
            <a:off x="1747227" y="1620374"/>
            <a:ext cx="5735700" cy="941400"/>
          </a:xfrm>
        </p:spPr>
        <p:txBody>
          <a:bodyPr/>
          <a:lstStyle/>
          <a:p>
            <a:pPr algn="ctr"/>
            <a:r>
              <a:rPr lang="en-US" sz="2800" b="1" dirty="0">
                <a:solidFill>
                  <a:schemeClr val="accent4"/>
                </a:solidFill>
                <a:cs typeface="Segoe UI"/>
              </a:rPr>
              <a:t>WHAT IS PIPELINES?</a:t>
            </a:r>
            <a:endParaRPr lang="en-US" sz="2800" dirty="0">
              <a:solidFill>
                <a:schemeClr val="accent4"/>
              </a:solidFill>
            </a:endParaRPr>
          </a:p>
          <a:p>
            <a:endParaRPr lang="en-US" dirty="0"/>
          </a:p>
        </p:txBody>
      </p:sp>
      <p:sp>
        <p:nvSpPr>
          <p:cNvPr id="3" name="Text Placeholder 2">
            <a:extLst>
              <a:ext uri="{FF2B5EF4-FFF2-40B4-BE49-F238E27FC236}">
                <a16:creationId xmlns:a16="http://schemas.microsoft.com/office/drawing/2014/main" id="{D3923E88-3795-4A0A-942F-240893B17AF7}"/>
              </a:ext>
            </a:extLst>
          </p:cNvPr>
          <p:cNvSpPr>
            <a:spLocks noGrp="1"/>
          </p:cNvSpPr>
          <p:nvPr>
            <p:ph type="body" idx="1"/>
          </p:nvPr>
        </p:nvSpPr>
        <p:spPr>
          <a:xfrm>
            <a:off x="981632" y="2270412"/>
            <a:ext cx="7172100" cy="3039900"/>
          </a:xfrm>
        </p:spPr>
        <p:txBody>
          <a:bodyPr/>
          <a:lstStyle/>
          <a:p>
            <a:pPr marL="155575" indent="0" algn="ctr">
              <a:buNone/>
            </a:pPr>
            <a:r>
              <a:rPr lang="en-US" sz="2800" dirty="0">
                <a:latin typeface="Montserrat ExtraBold"/>
                <a:cs typeface="Times New Roman"/>
              </a:rPr>
              <a:t>SIMPLY WE PUT MORE THAN ONE FUNCTION IN A BLOCK</a:t>
            </a:r>
            <a:endParaRPr lang="en-US" sz="2800" dirty="0">
              <a:latin typeface="Montserrat ExtraBold"/>
            </a:endParaRPr>
          </a:p>
        </p:txBody>
      </p:sp>
      <p:pic>
        <p:nvPicPr>
          <p:cNvPr id="5" name="Picture 4" descr="Icon&#10;&#10;Description automatically generated">
            <a:extLst>
              <a:ext uri="{FF2B5EF4-FFF2-40B4-BE49-F238E27FC236}">
                <a16:creationId xmlns:a16="http://schemas.microsoft.com/office/drawing/2014/main" id="{19392152-FF80-4782-A4D1-5E28AC48CFC6}"/>
              </a:ext>
            </a:extLst>
          </p:cNvPr>
          <p:cNvPicPr>
            <a:picLocks noChangeAspect="1"/>
          </p:cNvPicPr>
          <p:nvPr/>
        </p:nvPicPr>
        <p:blipFill>
          <a:blip r:embed="rId2"/>
          <a:stretch>
            <a:fillRect/>
          </a:stretch>
        </p:blipFill>
        <p:spPr>
          <a:xfrm>
            <a:off x="8001983" y="4001483"/>
            <a:ext cx="1142017" cy="1142017"/>
          </a:xfrm>
          <a:prstGeom prst="rect">
            <a:avLst/>
          </a:prstGeom>
        </p:spPr>
      </p:pic>
    </p:spTree>
    <p:extLst>
      <p:ext uri="{BB962C8B-B14F-4D97-AF65-F5344CB8AC3E}">
        <p14:creationId xmlns:p14="http://schemas.microsoft.com/office/powerpoint/2010/main" val="3972670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64043-A9FA-4043-B534-059690C2022F}"/>
              </a:ext>
            </a:extLst>
          </p:cNvPr>
          <p:cNvSpPr>
            <a:spLocks noGrp="1"/>
          </p:cNvSpPr>
          <p:nvPr>
            <p:ph type="title"/>
          </p:nvPr>
        </p:nvSpPr>
        <p:spPr/>
        <p:txBody>
          <a:bodyPr/>
          <a:lstStyle/>
          <a:p>
            <a:r>
              <a:rPr lang="en-US" b="1" dirty="0"/>
              <a:t>EXAMPLE:</a:t>
            </a:r>
            <a:endParaRPr lang="en-US" dirty="0"/>
          </a:p>
        </p:txBody>
      </p:sp>
      <p:pic>
        <p:nvPicPr>
          <p:cNvPr id="4" name="Picture 4">
            <a:extLst>
              <a:ext uri="{FF2B5EF4-FFF2-40B4-BE49-F238E27FC236}">
                <a16:creationId xmlns:a16="http://schemas.microsoft.com/office/drawing/2014/main" id="{345C9C57-1531-41EC-B8C4-62672012042B}"/>
              </a:ext>
            </a:extLst>
          </p:cNvPr>
          <p:cNvPicPr>
            <a:picLocks noChangeAspect="1"/>
          </p:cNvPicPr>
          <p:nvPr/>
        </p:nvPicPr>
        <p:blipFill>
          <a:blip r:embed="rId2"/>
          <a:stretch>
            <a:fillRect/>
          </a:stretch>
        </p:blipFill>
        <p:spPr>
          <a:xfrm>
            <a:off x="903617" y="1146285"/>
            <a:ext cx="7347549" cy="32606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Icon&#10;&#10;Description automatically generated">
            <a:extLst>
              <a:ext uri="{FF2B5EF4-FFF2-40B4-BE49-F238E27FC236}">
                <a16:creationId xmlns:a16="http://schemas.microsoft.com/office/drawing/2014/main" id="{691D8DDF-56F2-4E7C-B9BE-3A94937D4C75}"/>
              </a:ext>
            </a:extLst>
          </p:cNvPr>
          <p:cNvPicPr>
            <a:picLocks noChangeAspect="1"/>
          </p:cNvPicPr>
          <p:nvPr/>
        </p:nvPicPr>
        <p:blipFill>
          <a:blip r:embed="rId3"/>
          <a:stretch>
            <a:fillRect/>
          </a:stretch>
        </p:blipFill>
        <p:spPr>
          <a:xfrm>
            <a:off x="8001983" y="4001483"/>
            <a:ext cx="1142017" cy="1142017"/>
          </a:xfrm>
          <a:prstGeom prst="rect">
            <a:avLst/>
          </a:prstGeom>
        </p:spPr>
      </p:pic>
    </p:spTree>
    <p:extLst>
      <p:ext uri="{BB962C8B-B14F-4D97-AF65-F5344CB8AC3E}">
        <p14:creationId xmlns:p14="http://schemas.microsoft.com/office/powerpoint/2010/main" val="26853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42407-7D7D-464A-8F8F-1C79FD71759F}"/>
              </a:ext>
            </a:extLst>
          </p:cNvPr>
          <p:cNvSpPr>
            <a:spLocks noGrp="1"/>
          </p:cNvSpPr>
          <p:nvPr>
            <p:ph type="title"/>
          </p:nvPr>
        </p:nvSpPr>
        <p:spPr/>
        <p:txBody>
          <a:bodyPr/>
          <a:lstStyle/>
          <a:p>
            <a:r>
              <a:rPr lang="en-US" b="1" dirty="0"/>
              <a:t>ADVANTAGES?</a:t>
            </a:r>
            <a:endParaRPr lang="en-US" dirty="0"/>
          </a:p>
          <a:p>
            <a:endParaRPr lang="en-US" dirty="0"/>
          </a:p>
        </p:txBody>
      </p:sp>
      <p:sp>
        <p:nvSpPr>
          <p:cNvPr id="3" name="Text Placeholder 2">
            <a:extLst>
              <a:ext uri="{FF2B5EF4-FFF2-40B4-BE49-F238E27FC236}">
                <a16:creationId xmlns:a16="http://schemas.microsoft.com/office/drawing/2014/main" id="{4F4675FA-E543-4939-9C4F-52AD8C16612D}"/>
              </a:ext>
            </a:extLst>
          </p:cNvPr>
          <p:cNvSpPr>
            <a:spLocks noGrp="1"/>
          </p:cNvSpPr>
          <p:nvPr>
            <p:ph type="body" idx="1"/>
          </p:nvPr>
        </p:nvSpPr>
        <p:spPr>
          <a:xfrm>
            <a:off x="679708" y="1051931"/>
            <a:ext cx="7172100" cy="3039900"/>
          </a:xfrm>
        </p:spPr>
        <p:txBody>
          <a:bodyPr/>
          <a:lstStyle/>
          <a:p>
            <a:pPr marL="742950" indent="-742950">
              <a:buAutoNum type="arabicPeriod"/>
            </a:pPr>
            <a:r>
              <a:rPr lang="en-US" sz="2400" dirty="0">
                <a:latin typeface="Montserrat ExtraBold"/>
                <a:cs typeface="Times New Roman"/>
              </a:rPr>
              <a:t>CODE BECOMES EASY DEBUGGED</a:t>
            </a:r>
            <a:endParaRPr lang="en-US" sz="2400" dirty="0">
              <a:latin typeface="Montserrat ExtraBold"/>
            </a:endParaRPr>
          </a:p>
          <a:p>
            <a:pPr marL="742950" indent="-742950">
              <a:buAutoNum type="arabicPeriod"/>
            </a:pPr>
            <a:endParaRPr lang="en-US" sz="2400" dirty="0">
              <a:latin typeface="Montserrat ExtraBold"/>
              <a:cs typeface="Times New Roman"/>
            </a:endParaRPr>
          </a:p>
          <a:p>
            <a:pPr marL="742950" indent="-742950">
              <a:buAutoNum type="arabicPeriod"/>
            </a:pPr>
            <a:r>
              <a:rPr lang="en-US" sz="2400" dirty="0">
                <a:latin typeface="Montserrat ExtraBold"/>
                <a:cs typeface="Times New Roman"/>
              </a:rPr>
              <a:t>CODE IS MANAGED EASILY “READABLE CODE” </a:t>
            </a:r>
            <a:endParaRPr lang="en-US" sz="2400">
              <a:latin typeface="Montserrat ExtraBold"/>
            </a:endParaRPr>
          </a:p>
          <a:p>
            <a:pPr marL="742950" indent="-742950">
              <a:buAutoNum type="arabicPeriod"/>
            </a:pPr>
            <a:endParaRPr lang="en-US" sz="2400" dirty="0">
              <a:latin typeface="Montserrat ExtraBold"/>
              <a:cs typeface="Times New Roman"/>
            </a:endParaRPr>
          </a:p>
          <a:p>
            <a:pPr marL="742950" indent="-742950">
              <a:buAutoNum type="arabicPeriod"/>
            </a:pPr>
            <a:r>
              <a:rPr lang="en-US" sz="2400" dirty="0">
                <a:latin typeface="Montserrat ExtraBold"/>
                <a:cs typeface="Times New Roman"/>
              </a:rPr>
              <a:t>IT GIVES RELIABILITY TO MAKE MORE THAN ONE MODEL</a:t>
            </a:r>
            <a:endParaRPr lang="en-US" sz="2400" dirty="0">
              <a:latin typeface="Montserrat ExtraBold"/>
            </a:endParaRPr>
          </a:p>
        </p:txBody>
      </p:sp>
      <p:pic>
        <p:nvPicPr>
          <p:cNvPr id="5" name="Picture 4" descr="Icon&#10;&#10;Description automatically generated">
            <a:extLst>
              <a:ext uri="{FF2B5EF4-FFF2-40B4-BE49-F238E27FC236}">
                <a16:creationId xmlns:a16="http://schemas.microsoft.com/office/drawing/2014/main" id="{C5610F51-EEA1-4FEB-B63B-8027B2CA670A}"/>
              </a:ext>
            </a:extLst>
          </p:cNvPr>
          <p:cNvPicPr>
            <a:picLocks noChangeAspect="1"/>
          </p:cNvPicPr>
          <p:nvPr/>
        </p:nvPicPr>
        <p:blipFill>
          <a:blip r:embed="rId2"/>
          <a:stretch>
            <a:fillRect/>
          </a:stretch>
        </p:blipFill>
        <p:spPr>
          <a:xfrm>
            <a:off x="8001983" y="4001483"/>
            <a:ext cx="1142017" cy="1142017"/>
          </a:xfrm>
          <a:prstGeom prst="rect">
            <a:avLst/>
          </a:prstGeom>
        </p:spPr>
      </p:pic>
    </p:spTree>
    <p:extLst>
      <p:ext uri="{BB962C8B-B14F-4D97-AF65-F5344CB8AC3E}">
        <p14:creationId xmlns:p14="http://schemas.microsoft.com/office/powerpoint/2010/main" val="318304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3E07-94DA-4B5A-AEAA-3B69CD33DB67}"/>
              </a:ext>
            </a:extLst>
          </p:cNvPr>
          <p:cNvSpPr>
            <a:spLocks noGrp="1"/>
          </p:cNvSpPr>
          <p:nvPr>
            <p:ph type="ctrTitle"/>
          </p:nvPr>
        </p:nvSpPr>
        <p:spPr>
          <a:xfrm>
            <a:off x="2165135" y="1581127"/>
            <a:ext cx="4792200" cy="644700"/>
          </a:xfrm>
        </p:spPr>
        <p:txBody>
          <a:bodyPr/>
          <a:lstStyle/>
          <a:p>
            <a:r>
              <a:rPr lang="en-US" dirty="0"/>
              <a:t>LET'S CODE!</a:t>
            </a:r>
          </a:p>
        </p:txBody>
      </p:sp>
      <p:pic>
        <p:nvPicPr>
          <p:cNvPr id="5" name="Picture 4" descr="Icon&#10;&#10;Description automatically generated">
            <a:extLst>
              <a:ext uri="{FF2B5EF4-FFF2-40B4-BE49-F238E27FC236}">
                <a16:creationId xmlns:a16="http://schemas.microsoft.com/office/drawing/2014/main" id="{EDFB864B-900D-41E7-8000-B3157FAA4355}"/>
              </a:ext>
            </a:extLst>
          </p:cNvPr>
          <p:cNvPicPr>
            <a:picLocks noChangeAspect="1"/>
          </p:cNvPicPr>
          <p:nvPr/>
        </p:nvPicPr>
        <p:blipFill>
          <a:blip r:embed="rId2"/>
          <a:stretch>
            <a:fillRect/>
          </a:stretch>
        </p:blipFill>
        <p:spPr>
          <a:xfrm>
            <a:off x="8001983" y="4001483"/>
            <a:ext cx="1142017" cy="1142017"/>
          </a:xfrm>
          <a:prstGeom prst="rect">
            <a:avLst/>
          </a:prstGeom>
        </p:spPr>
      </p:pic>
      <p:pic>
        <p:nvPicPr>
          <p:cNvPr id="4" name="Picture 3">
            <a:extLst>
              <a:ext uri="{FF2B5EF4-FFF2-40B4-BE49-F238E27FC236}">
                <a16:creationId xmlns:a16="http://schemas.microsoft.com/office/drawing/2014/main" id="{62E90E42-6913-48F6-A39C-592D4AA54D68}"/>
              </a:ext>
            </a:extLst>
          </p:cNvPr>
          <p:cNvPicPr>
            <a:picLocks noChangeAspect="1"/>
          </p:cNvPicPr>
          <p:nvPr/>
        </p:nvPicPr>
        <p:blipFill>
          <a:blip r:embed="rId3"/>
          <a:stretch>
            <a:fillRect/>
          </a:stretch>
        </p:blipFill>
        <p:spPr>
          <a:xfrm>
            <a:off x="2418736" y="2225827"/>
            <a:ext cx="4284998" cy="881704"/>
          </a:xfrm>
          <a:prstGeom prst="rect">
            <a:avLst/>
          </a:prstGeom>
          <a:ln>
            <a:noFill/>
          </a:ln>
          <a:effectLst>
            <a:softEdge rad="112500"/>
          </a:effectLst>
        </p:spPr>
      </p:pic>
    </p:spTree>
    <p:extLst>
      <p:ext uri="{BB962C8B-B14F-4D97-AF65-F5344CB8AC3E}">
        <p14:creationId xmlns:p14="http://schemas.microsoft.com/office/powerpoint/2010/main" val="109927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615132" y="1284588"/>
            <a:ext cx="3657300" cy="2242505"/>
          </a:xfrm>
          <a:prstGeom prst="rect">
            <a:avLst/>
          </a:prstGeom>
        </p:spPr>
        <p:txBody>
          <a:bodyPr spcFirstLastPara="1" wrap="square" lIns="91425" tIns="91425" rIns="91425" bIns="91425" anchor="b" anchorCtr="0">
            <a:noAutofit/>
          </a:bodyPr>
          <a:lstStyle/>
          <a:p>
            <a:r>
              <a:rPr lang="en" dirty="0"/>
              <a:t>WHAT'S NEXT!</a:t>
            </a:r>
          </a:p>
        </p:txBody>
      </p:sp>
      <p:pic>
        <p:nvPicPr>
          <p:cNvPr id="3" name="Picture 2" descr="Icon&#10;&#10;Description automatically generated">
            <a:extLst>
              <a:ext uri="{FF2B5EF4-FFF2-40B4-BE49-F238E27FC236}">
                <a16:creationId xmlns:a16="http://schemas.microsoft.com/office/drawing/2014/main" id="{D24EA824-DD5D-4170-9DDB-557B2FEF15BC}"/>
              </a:ext>
            </a:extLst>
          </p:cNvPr>
          <p:cNvPicPr>
            <a:picLocks noChangeAspect="1"/>
          </p:cNvPicPr>
          <p:nvPr/>
        </p:nvPicPr>
        <p:blipFill>
          <a:blip r:embed="rId3"/>
          <a:stretch>
            <a:fillRect/>
          </a:stretch>
        </p:blipFill>
        <p:spPr>
          <a:xfrm>
            <a:off x="8001983" y="4001483"/>
            <a:ext cx="1142017" cy="1142017"/>
          </a:xfrm>
          <a:prstGeom prst="rect">
            <a:avLst/>
          </a:prstGeom>
        </p:spPr>
      </p:pic>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1079</TotalTime>
  <Words>643</Words>
  <Application>Microsoft Office PowerPoint</Application>
  <PresentationFormat>On-screen Show (16:9)</PresentationFormat>
  <Paragraphs>91</Paragraphs>
  <Slides>15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Times New Roman</vt:lpstr>
      <vt:lpstr>Montserrat ExtraBold</vt:lpstr>
      <vt:lpstr>Calibri</vt:lpstr>
      <vt:lpstr>Montserrat</vt:lpstr>
      <vt:lpstr>Arial</vt:lpstr>
      <vt:lpstr>Futuristic Background by Slidesgo</vt:lpstr>
      <vt:lpstr>DATA SCIENCE</vt:lpstr>
      <vt:lpstr>TABLE OF CONTENTS:</vt:lpstr>
      <vt:lpstr>VERY QUICK RECAP: </vt:lpstr>
      <vt:lpstr>VERY QUICK RECAP: </vt:lpstr>
      <vt:lpstr>WHAT IS PIPELINES? </vt:lpstr>
      <vt:lpstr>EXAMPLE:</vt:lpstr>
      <vt:lpstr>ADVANTAGES? </vt:lpstr>
      <vt:lpstr>LET'S CODE!</vt:lpstr>
      <vt:lpstr>WHAT'S NEXT!</vt:lpstr>
      <vt:lpstr>TECHNICAL AND SOFT SKILLS</vt:lpstr>
      <vt:lpstr>DATA ANALYST</vt:lpstr>
      <vt:lpstr>DATA SCIENCE MARKET IN EGYPT</vt:lpstr>
      <vt:lpstr>RESOURCES</vt:lpstr>
      <vt:lpstr>INSTRUCTORS CONTACT: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Our Future Data Scientists</dc:title>
  <dc:creator>Magdy Nasr jr</dc:creator>
  <cp:lastModifiedBy>مجدى محمد السيد نصر</cp:lastModifiedBy>
  <cp:revision>331</cp:revision>
  <dcterms:modified xsi:type="dcterms:W3CDTF">2022-03-18T15:32:57Z</dcterms:modified>
</cp:coreProperties>
</file>